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385" r:id="rId3"/>
    <p:sldId id="390" r:id="rId4"/>
    <p:sldId id="380" r:id="rId5"/>
    <p:sldId id="291" r:id="rId6"/>
    <p:sldId id="377" r:id="rId7"/>
    <p:sldId id="393" r:id="rId8"/>
    <p:sldId id="396" r:id="rId9"/>
    <p:sldId id="292" r:id="rId10"/>
    <p:sldId id="374" r:id="rId11"/>
    <p:sldId id="383" r:id="rId12"/>
    <p:sldId id="392" r:id="rId13"/>
    <p:sldId id="394" r:id="rId14"/>
    <p:sldId id="381" r:id="rId15"/>
    <p:sldId id="397" r:id="rId16"/>
    <p:sldId id="379" r:id="rId17"/>
    <p:sldId id="378" r:id="rId18"/>
    <p:sldId id="354" r:id="rId19"/>
    <p:sldId id="395" r:id="rId20"/>
    <p:sldId id="382" r:id="rId21"/>
    <p:sldId id="356" r:id="rId22"/>
    <p:sldId id="286" r:id="rId23"/>
    <p:sldId id="350" r:id="rId24"/>
    <p:sldId id="368" r:id="rId25"/>
    <p:sldId id="391" r:id="rId26"/>
    <p:sldId id="324" r:id="rId27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ECFF"/>
    <a:srgbClr val="006600"/>
    <a:srgbClr val="008000"/>
    <a:srgbClr val="FFFFCC"/>
    <a:srgbClr val="0033CC"/>
    <a:srgbClr val="FF5050"/>
    <a:srgbClr val="CCCCFF"/>
    <a:srgbClr val="99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95" autoAdjust="0"/>
  </p:normalViewPr>
  <p:slideViewPr>
    <p:cSldViewPr snapToGrid="0">
      <p:cViewPr varScale="1">
        <p:scale>
          <a:sx n="89" d="100"/>
          <a:sy n="89" d="100"/>
        </p:scale>
        <p:origin x="164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8ADAD51-D0D3-46EA-9965-77454470956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AB916F0-283E-4073-B8A7-F858E04FF09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95F6EE1A-2430-4C6C-AE86-1DE08DA1D65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14C993B6-EDC5-4F24-A8B3-4389756298B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5578449F-3291-4924-9B8B-45A82EF87E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C13AF0C8-E109-40C7-B31B-D86A257616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C41653D1-497C-461B-A837-8E47F5743E1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942BD69E-D330-47AC-A1DD-26BEE418767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>
            <a:extLst>
              <a:ext uri="{FF2B5EF4-FFF2-40B4-BE49-F238E27FC236}">
                <a16:creationId xmlns:a16="http://schemas.microsoft.com/office/drawing/2014/main" id="{E55BC387-DA83-494F-85F8-DA881D79B84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42342" name="Rectangle 6">
            <a:extLst>
              <a:ext uri="{FF2B5EF4-FFF2-40B4-BE49-F238E27FC236}">
                <a16:creationId xmlns:a16="http://schemas.microsoft.com/office/drawing/2014/main" id="{F4797294-3E87-419B-8646-B325EFA1B04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2343" name="Rectangle 7">
            <a:extLst>
              <a:ext uri="{FF2B5EF4-FFF2-40B4-BE49-F238E27FC236}">
                <a16:creationId xmlns:a16="http://schemas.microsoft.com/office/drawing/2014/main" id="{5AC89A62-3F40-41B6-8F24-F1C6A3545F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DEF92678-B17E-4DBC-B762-F51B43E130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05CF8B63-78DA-4CD0-9D76-2CEC86DDFF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30275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30275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30275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30275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22554F7-C377-40CE-9F82-C4861BE24F38}" type="slidenum">
              <a:rPr lang="en-US" altLang="en-US" sz="1200">
                <a:latin typeface="Times New Roman" panose="02020603050405020304" pitchFamily="18" charset="0"/>
              </a:rPr>
              <a:pPr/>
              <a:t>17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93F8B96-1C48-484F-BE6B-E8277A8E47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5C0638E-A254-4714-AD3C-35586A9AA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</p:spPr>
        <p:txBody>
          <a:bodyPr/>
          <a:lstStyle/>
          <a:p>
            <a:pPr eaLnBrk="1" hangingPunct="1"/>
            <a:r>
              <a:rPr lang="en-US" altLang="en-US"/>
              <a:t>This experiment validated Einstein’s Photoelectric effect.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ED3F679-5DDF-4516-AF85-1C06FE4726AF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6F1959BE-763B-4A41-B757-4DF91775C56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>
                <a:extLst>
                  <a:ext uri="{FF2B5EF4-FFF2-40B4-BE49-F238E27FC236}">
                    <a16:creationId xmlns:a16="http://schemas.microsoft.com/office/drawing/2014/main" id="{836EFDB3-9B55-4E99-902F-5EEE2F2847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9" name="Rectangle 5">
                <a:extLst>
                  <a:ext uri="{FF2B5EF4-FFF2-40B4-BE49-F238E27FC236}">
                    <a16:creationId xmlns:a16="http://schemas.microsoft.com/office/drawing/2014/main" id="{00C7C3D6-5FAC-4FF8-A811-511AA291F2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id="{B178DCCF-B7EA-47DA-8014-631510B6CB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7">
                <a:extLst>
                  <a:ext uri="{FF2B5EF4-FFF2-40B4-BE49-F238E27FC236}">
                    <a16:creationId xmlns:a16="http://schemas.microsoft.com/office/drawing/2014/main" id="{A0D68FCC-23D9-4385-AED9-ABBAB163B0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2" name="Rectangle 8">
                <a:extLst>
                  <a:ext uri="{FF2B5EF4-FFF2-40B4-BE49-F238E27FC236}">
                    <a16:creationId xmlns:a16="http://schemas.microsoft.com/office/drawing/2014/main" id="{68203984-7CEB-4EB0-821E-646DEF8490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9">
                <a:extLst>
                  <a:ext uri="{FF2B5EF4-FFF2-40B4-BE49-F238E27FC236}">
                    <a16:creationId xmlns:a16="http://schemas.microsoft.com/office/drawing/2014/main" id="{798BBFAF-8492-4E87-9812-87403B9857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4" name="Rectangle 10">
                <a:extLst>
                  <a:ext uri="{FF2B5EF4-FFF2-40B4-BE49-F238E27FC236}">
                    <a16:creationId xmlns:a16="http://schemas.microsoft.com/office/drawing/2014/main" id="{D627681C-F7CD-425E-881A-D533C0D386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5" name="Rectangle 11">
                <a:extLst>
                  <a:ext uri="{FF2B5EF4-FFF2-40B4-BE49-F238E27FC236}">
                    <a16:creationId xmlns:a16="http://schemas.microsoft.com/office/drawing/2014/main" id="{2B50636B-9C15-44F2-92C5-DBB6D8672D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6" name="Rectangle 12">
                <a:extLst>
                  <a:ext uri="{FF2B5EF4-FFF2-40B4-BE49-F238E27FC236}">
                    <a16:creationId xmlns:a16="http://schemas.microsoft.com/office/drawing/2014/main" id="{9C8C0AB5-76FF-4EE8-8562-E29DAC600E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7" name="Rectangle 13">
                <a:extLst>
                  <a:ext uri="{FF2B5EF4-FFF2-40B4-BE49-F238E27FC236}">
                    <a16:creationId xmlns:a16="http://schemas.microsoft.com/office/drawing/2014/main" id="{25D8AF6B-CAAB-4FAE-BD2C-44CE6C73C8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8" name="Rectangle 14">
                <a:extLst>
                  <a:ext uri="{FF2B5EF4-FFF2-40B4-BE49-F238E27FC236}">
                    <a16:creationId xmlns:a16="http://schemas.microsoft.com/office/drawing/2014/main" id="{CC37335D-F404-475F-8458-A5F28BB8A0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9" name="Rectangle 15">
                <a:extLst>
                  <a:ext uri="{FF2B5EF4-FFF2-40B4-BE49-F238E27FC236}">
                    <a16:creationId xmlns:a16="http://schemas.microsoft.com/office/drawing/2014/main" id="{A0445652-082C-49D9-A368-478C6C4BAC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0" name="Rectangle 16">
                <a:extLst>
                  <a:ext uri="{FF2B5EF4-FFF2-40B4-BE49-F238E27FC236}">
                    <a16:creationId xmlns:a16="http://schemas.microsoft.com/office/drawing/2014/main" id="{6B47B992-2C30-4A5D-BFEE-99E27BFCD7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1" name="Rectangle 17">
                <a:extLst>
                  <a:ext uri="{FF2B5EF4-FFF2-40B4-BE49-F238E27FC236}">
                    <a16:creationId xmlns:a16="http://schemas.microsoft.com/office/drawing/2014/main" id="{8E16EE62-B2B8-43DE-B436-82066D7D81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2" name="Rectangle 18">
                <a:extLst>
                  <a:ext uri="{FF2B5EF4-FFF2-40B4-BE49-F238E27FC236}">
                    <a16:creationId xmlns:a16="http://schemas.microsoft.com/office/drawing/2014/main" id="{BFBBE37B-E95E-4ED8-87B6-ABDB4BBDF1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3" name="Rectangle 19">
                <a:extLst>
                  <a:ext uri="{FF2B5EF4-FFF2-40B4-BE49-F238E27FC236}">
                    <a16:creationId xmlns:a16="http://schemas.microsoft.com/office/drawing/2014/main" id="{DD1C149F-6492-4DD2-848B-DCDC30EC7C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4" name="Rectangle 20">
                <a:extLst>
                  <a:ext uri="{FF2B5EF4-FFF2-40B4-BE49-F238E27FC236}">
                    <a16:creationId xmlns:a16="http://schemas.microsoft.com/office/drawing/2014/main" id="{DCE137D1-B57C-4745-8CD0-23920A5DC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5" name="Rectangle 21">
                <a:extLst>
                  <a:ext uri="{FF2B5EF4-FFF2-40B4-BE49-F238E27FC236}">
                    <a16:creationId xmlns:a16="http://schemas.microsoft.com/office/drawing/2014/main" id="{15B41552-C47F-47C5-8CF0-D9C87CF00D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6" name="Rectangle 22">
                <a:extLst>
                  <a:ext uri="{FF2B5EF4-FFF2-40B4-BE49-F238E27FC236}">
                    <a16:creationId xmlns:a16="http://schemas.microsoft.com/office/drawing/2014/main" id="{807DABDD-093A-4317-957A-CA96F82686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7" name="Rectangle 23">
                <a:extLst>
                  <a:ext uri="{FF2B5EF4-FFF2-40B4-BE49-F238E27FC236}">
                    <a16:creationId xmlns:a16="http://schemas.microsoft.com/office/drawing/2014/main" id="{5B73890E-7996-4AAC-9A33-C33B571C63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8" name="Rectangle 24">
                <a:extLst>
                  <a:ext uri="{FF2B5EF4-FFF2-40B4-BE49-F238E27FC236}">
                    <a16:creationId xmlns:a16="http://schemas.microsoft.com/office/drawing/2014/main" id="{D712A904-E0EB-4A0C-9261-617863F100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9" name="Rectangle 25">
                <a:extLst>
                  <a:ext uri="{FF2B5EF4-FFF2-40B4-BE49-F238E27FC236}">
                    <a16:creationId xmlns:a16="http://schemas.microsoft.com/office/drawing/2014/main" id="{F7895030-42B8-4562-AD54-91989C9D09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0" name="Rectangle 26">
                <a:extLst>
                  <a:ext uri="{FF2B5EF4-FFF2-40B4-BE49-F238E27FC236}">
                    <a16:creationId xmlns:a16="http://schemas.microsoft.com/office/drawing/2014/main" id="{8803D131-7ABE-4022-B487-7E60F7A7DC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1" name="Rectangle 27">
                <a:extLst>
                  <a:ext uri="{FF2B5EF4-FFF2-40B4-BE49-F238E27FC236}">
                    <a16:creationId xmlns:a16="http://schemas.microsoft.com/office/drawing/2014/main" id="{8E76DCBE-892F-435A-AFBF-265E4D6DE1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2" name="Rectangle 28">
                <a:extLst>
                  <a:ext uri="{FF2B5EF4-FFF2-40B4-BE49-F238E27FC236}">
                    <a16:creationId xmlns:a16="http://schemas.microsoft.com/office/drawing/2014/main" id="{707A3C43-48D4-4D8E-B349-E246BA4D7F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3" name="Rectangle 29">
                <a:extLst>
                  <a:ext uri="{FF2B5EF4-FFF2-40B4-BE49-F238E27FC236}">
                    <a16:creationId xmlns:a16="http://schemas.microsoft.com/office/drawing/2014/main" id="{0DB65E6E-D46B-43BE-83F5-7D5A9BE03B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8CAF2547-C4E0-415F-8CF7-427149B07E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5" name="Rectangle 31">
                <a:extLst>
                  <a:ext uri="{FF2B5EF4-FFF2-40B4-BE49-F238E27FC236}">
                    <a16:creationId xmlns:a16="http://schemas.microsoft.com/office/drawing/2014/main" id="{839E1380-9CFD-4C13-81E2-86125A2466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6" name="Rectangle 32">
                <a:extLst>
                  <a:ext uri="{FF2B5EF4-FFF2-40B4-BE49-F238E27FC236}">
                    <a16:creationId xmlns:a16="http://schemas.microsoft.com/office/drawing/2014/main" id="{D0EF3430-2FE3-44CF-91B2-2F85A77811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7" name="Rectangle 33">
                <a:extLst>
                  <a:ext uri="{FF2B5EF4-FFF2-40B4-BE49-F238E27FC236}">
                    <a16:creationId xmlns:a16="http://schemas.microsoft.com/office/drawing/2014/main" id="{A788D735-F600-4AD8-AD6E-126709E858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8" name="Rectangle 34">
                <a:extLst>
                  <a:ext uri="{FF2B5EF4-FFF2-40B4-BE49-F238E27FC236}">
                    <a16:creationId xmlns:a16="http://schemas.microsoft.com/office/drawing/2014/main" id="{82B4E048-9CF6-4894-82D2-E14103CDB2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9" name="Rectangle 35">
                <a:extLst>
                  <a:ext uri="{FF2B5EF4-FFF2-40B4-BE49-F238E27FC236}">
                    <a16:creationId xmlns:a16="http://schemas.microsoft.com/office/drawing/2014/main" id="{83D97096-86E8-4508-8A18-6C3C7F1661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0" name="Rectangle 36">
                <a:extLst>
                  <a:ext uri="{FF2B5EF4-FFF2-40B4-BE49-F238E27FC236}">
                    <a16:creationId xmlns:a16="http://schemas.microsoft.com/office/drawing/2014/main" id="{8B87DF40-AAB7-48ED-B245-BA4FE3ACC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1" name="Rectangle 37">
                <a:extLst>
                  <a:ext uri="{FF2B5EF4-FFF2-40B4-BE49-F238E27FC236}">
                    <a16:creationId xmlns:a16="http://schemas.microsoft.com/office/drawing/2014/main" id="{691EDF1E-AB13-4AD6-B57F-C974C9BE3C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2" name="Rectangle 38">
                <a:extLst>
                  <a:ext uri="{FF2B5EF4-FFF2-40B4-BE49-F238E27FC236}">
                    <a16:creationId xmlns:a16="http://schemas.microsoft.com/office/drawing/2014/main" id="{305A1EE7-43FA-45EE-B84E-16E9CED978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3" name="Rectangle 39">
                <a:extLst>
                  <a:ext uri="{FF2B5EF4-FFF2-40B4-BE49-F238E27FC236}">
                    <a16:creationId xmlns:a16="http://schemas.microsoft.com/office/drawing/2014/main" id="{05782FD5-670B-4BB5-BDAB-F897918201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4" name="Rectangle 40">
                <a:extLst>
                  <a:ext uri="{FF2B5EF4-FFF2-40B4-BE49-F238E27FC236}">
                    <a16:creationId xmlns:a16="http://schemas.microsoft.com/office/drawing/2014/main" id="{B3F6FA39-7A9C-4585-9DD0-8D3BA45310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5" name="Rectangle 41">
                <a:extLst>
                  <a:ext uri="{FF2B5EF4-FFF2-40B4-BE49-F238E27FC236}">
                    <a16:creationId xmlns:a16="http://schemas.microsoft.com/office/drawing/2014/main" id="{CDD53BB6-25CC-43F4-B886-70902D3C46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6" name="Rectangle 42">
                <a:extLst>
                  <a:ext uri="{FF2B5EF4-FFF2-40B4-BE49-F238E27FC236}">
                    <a16:creationId xmlns:a16="http://schemas.microsoft.com/office/drawing/2014/main" id="{01802DF9-5939-4F0E-941F-F5E972FCCB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7" name="Rectangle 43">
                <a:extLst>
                  <a:ext uri="{FF2B5EF4-FFF2-40B4-BE49-F238E27FC236}">
                    <a16:creationId xmlns:a16="http://schemas.microsoft.com/office/drawing/2014/main" id="{D6018A95-9F13-4F12-8223-07F7358CC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8" name="Rectangle 44">
                <a:extLst>
                  <a:ext uri="{FF2B5EF4-FFF2-40B4-BE49-F238E27FC236}">
                    <a16:creationId xmlns:a16="http://schemas.microsoft.com/office/drawing/2014/main" id="{229E97C3-5215-4B09-9628-F67A8C384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9" name="Rectangle 45">
                <a:extLst>
                  <a:ext uri="{FF2B5EF4-FFF2-40B4-BE49-F238E27FC236}">
                    <a16:creationId xmlns:a16="http://schemas.microsoft.com/office/drawing/2014/main" id="{DE32F4F7-9CF4-4B2A-9142-6432C54A4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0" name="Rectangle 46">
                <a:extLst>
                  <a:ext uri="{FF2B5EF4-FFF2-40B4-BE49-F238E27FC236}">
                    <a16:creationId xmlns:a16="http://schemas.microsoft.com/office/drawing/2014/main" id="{3517C2A0-9354-4BA6-BB23-347BB639CC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" name="Rectangle 47">
                <a:extLst>
                  <a:ext uri="{FF2B5EF4-FFF2-40B4-BE49-F238E27FC236}">
                    <a16:creationId xmlns:a16="http://schemas.microsoft.com/office/drawing/2014/main" id="{547C3556-83C3-4042-B1D9-091FFBB733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" name="Rectangle 48">
                <a:extLst>
                  <a:ext uri="{FF2B5EF4-FFF2-40B4-BE49-F238E27FC236}">
                    <a16:creationId xmlns:a16="http://schemas.microsoft.com/office/drawing/2014/main" id="{F97CC40F-1E23-4FBE-8D1C-5AD4B4C409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3" name="Rectangle 49">
                <a:extLst>
                  <a:ext uri="{FF2B5EF4-FFF2-40B4-BE49-F238E27FC236}">
                    <a16:creationId xmlns:a16="http://schemas.microsoft.com/office/drawing/2014/main" id="{47D84591-F74E-437A-BF5D-7C0851DB90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4" name="Rectangle 50">
                <a:extLst>
                  <a:ext uri="{FF2B5EF4-FFF2-40B4-BE49-F238E27FC236}">
                    <a16:creationId xmlns:a16="http://schemas.microsoft.com/office/drawing/2014/main" id="{0AD1BF54-DE49-4311-9A8C-2B2774A766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5" name="Rectangle 51">
                <a:extLst>
                  <a:ext uri="{FF2B5EF4-FFF2-40B4-BE49-F238E27FC236}">
                    <a16:creationId xmlns:a16="http://schemas.microsoft.com/office/drawing/2014/main" id="{99B891D3-9F52-47EF-851C-9AF42231F9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6" name="Rectangle 52">
                <a:extLst>
                  <a:ext uri="{FF2B5EF4-FFF2-40B4-BE49-F238E27FC236}">
                    <a16:creationId xmlns:a16="http://schemas.microsoft.com/office/drawing/2014/main" id="{324E5348-6232-4F71-88EF-C10A09B7B7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7" name="Rectangle 53">
                <a:extLst>
                  <a:ext uri="{FF2B5EF4-FFF2-40B4-BE49-F238E27FC236}">
                    <a16:creationId xmlns:a16="http://schemas.microsoft.com/office/drawing/2014/main" id="{74838E2A-0412-4C12-9CE1-70D4AB338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8" name="Rectangle 54">
                <a:extLst>
                  <a:ext uri="{FF2B5EF4-FFF2-40B4-BE49-F238E27FC236}">
                    <a16:creationId xmlns:a16="http://schemas.microsoft.com/office/drawing/2014/main" id="{2299E72D-8ED9-4AD9-A047-913F90ADC4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9" name="Rectangle 55">
                <a:extLst>
                  <a:ext uri="{FF2B5EF4-FFF2-40B4-BE49-F238E27FC236}">
                    <a16:creationId xmlns:a16="http://schemas.microsoft.com/office/drawing/2014/main" id="{05DBF94C-E696-4103-A0FE-D6C24F6F21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0" name="Rectangle 56">
                <a:extLst>
                  <a:ext uri="{FF2B5EF4-FFF2-40B4-BE49-F238E27FC236}">
                    <a16:creationId xmlns:a16="http://schemas.microsoft.com/office/drawing/2014/main" id="{653B74DD-6281-4568-B6C6-3E70E1440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1" name="Rectangle 57">
                <a:extLst>
                  <a:ext uri="{FF2B5EF4-FFF2-40B4-BE49-F238E27FC236}">
                    <a16:creationId xmlns:a16="http://schemas.microsoft.com/office/drawing/2014/main" id="{B0E08327-7C83-4BDD-81C5-DACE5B3BF0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2" name="Rectangle 58">
                <a:extLst>
                  <a:ext uri="{FF2B5EF4-FFF2-40B4-BE49-F238E27FC236}">
                    <a16:creationId xmlns:a16="http://schemas.microsoft.com/office/drawing/2014/main" id="{063116EE-E23A-41C0-897F-2E869F579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3" name="Rectangle 59">
                <a:extLst>
                  <a:ext uri="{FF2B5EF4-FFF2-40B4-BE49-F238E27FC236}">
                    <a16:creationId xmlns:a16="http://schemas.microsoft.com/office/drawing/2014/main" id="{F0376E22-6164-4C42-943F-C83BEDE514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4" name="Rectangle 60">
                <a:extLst>
                  <a:ext uri="{FF2B5EF4-FFF2-40B4-BE49-F238E27FC236}">
                    <a16:creationId xmlns:a16="http://schemas.microsoft.com/office/drawing/2014/main" id="{7372BC66-C9A8-4D44-B55E-9EA4D283A1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5" name="Rectangle 61">
                <a:extLst>
                  <a:ext uri="{FF2B5EF4-FFF2-40B4-BE49-F238E27FC236}">
                    <a16:creationId xmlns:a16="http://schemas.microsoft.com/office/drawing/2014/main" id="{11A658D8-2E5C-4816-B21B-5251335E35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6" name="Rectangle 62">
                <a:extLst>
                  <a:ext uri="{FF2B5EF4-FFF2-40B4-BE49-F238E27FC236}">
                    <a16:creationId xmlns:a16="http://schemas.microsoft.com/office/drawing/2014/main" id="{DEA607AC-1031-4374-BC95-1B2F4D9B4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7" name="Rectangle 63">
                <a:extLst>
                  <a:ext uri="{FF2B5EF4-FFF2-40B4-BE49-F238E27FC236}">
                    <a16:creationId xmlns:a16="http://schemas.microsoft.com/office/drawing/2014/main" id="{D2924BFF-AFE1-4C09-BCC9-C5FEFD895C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6" name="Rectangle 64">
              <a:extLst>
                <a:ext uri="{FF2B5EF4-FFF2-40B4-BE49-F238E27FC236}">
                  <a16:creationId xmlns:a16="http://schemas.microsoft.com/office/drawing/2014/main" id="{8B1545E8-A437-48DA-A54D-FD1A2E24A1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7" name="Rectangle 65">
              <a:extLst>
                <a:ext uri="{FF2B5EF4-FFF2-40B4-BE49-F238E27FC236}">
                  <a16:creationId xmlns:a16="http://schemas.microsoft.com/office/drawing/2014/main" id="{CF8DE42C-F840-41E1-9860-EE9B3AC05F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68" name="Rectangle 66">
            <a:extLst>
              <a:ext uri="{FF2B5EF4-FFF2-40B4-BE49-F238E27FC236}">
                <a16:creationId xmlns:a16="http://schemas.microsoft.com/office/drawing/2014/main" id="{6EF1C850-2635-4D51-B5CA-1C71261D3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518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8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600CFDF1-CEA5-4C71-8084-E96E43CAA6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48EA31F0-DEDE-438D-A369-48B6EAA73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" name="Rectangle 71">
            <a:extLst>
              <a:ext uri="{FF2B5EF4-FFF2-40B4-BE49-F238E27FC236}">
                <a16:creationId xmlns:a16="http://schemas.microsoft.com/office/drawing/2014/main" id="{A6DEE0A4-7227-4CF2-8536-3076127EB1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26514D-E289-4BD9-B38E-0CAD644185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92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D8E23ACC-F5DC-46F7-A8BA-55680A16FF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040AD940-6519-4A9B-B4B6-6F06F37CE0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A8205BCF-B08E-4E8C-A0E0-8BBC671B92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0C7FC-1EF7-4B78-9379-D14A3E0A01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040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32621375-0D61-4352-BF1B-64D12740A1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979E9A4B-9853-4454-B2D5-B0E7B03644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E12EC874-B142-454D-BC75-942CB2E6A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770154-5675-4C0B-BB6E-86AF42861E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0041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3EB75BF2-ECBB-422F-967F-8BE1530F48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3E36B6ED-8436-464D-AD96-D0C1D293A6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2F40803D-1E9D-4174-A60F-AACDEEBF36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636E9E-8213-43B7-890F-6A1A6FA6FA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492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8110537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2813" y="4076700"/>
            <a:ext cx="8110537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12A2CF00-D698-44C5-BE51-75F8B7925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0C289EAB-E132-4CDB-A2EA-1210E672B3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68D6C747-D0AE-4FEE-8C10-E7642AA061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04C22-32E1-4FEE-91B8-174027EC99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36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8424F906-D19F-47A7-8C20-B6216D5476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2BFCB016-596D-40AC-9CB2-829FD17F85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B6233D7A-4F8A-46F9-BF5D-F88D7CA5D4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F4EDC-EDFB-481F-BF01-E99222A685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71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D545F3E1-18BC-4D47-8A4C-D1DA44DEFD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6FD620DA-C425-4AE3-986B-CFD7FE60AD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A11948F1-D5FB-4445-B6A4-AD9E3266DB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D755A-5C94-4B51-A418-36BA9E2278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77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AB870E31-7F0E-4D53-A5A3-3C9696186B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3F1A0BB2-71A0-4D49-A91C-78E1FD6931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D58221FF-DDBE-4A7A-A1A0-DD4576FEA0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52F5C-AC1C-40ED-9FDA-56EAF73C6B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80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7">
            <a:extLst>
              <a:ext uri="{FF2B5EF4-FFF2-40B4-BE49-F238E27FC236}">
                <a16:creationId xmlns:a16="http://schemas.microsoft.com/office/drawing/2014/main" id="{181C610C-7087-4924-875A-D7555E55C4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8">
            <a:extLst>
              <a:ext uri="{FF2B5EF4-FFF2-40B4-BE49-F238E27FC236}">
                <a16:creationId xmlns:a16="http://schemas.microsoft.com/office/drawing/2014/main" id="{270465B2-2974-47E7-8A8C-EF0CD982D5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9">
            <a:extLst>
              <a:ext uri="{FF2B5EF4-FFF2-40B4-BE49-F238E27FC236}">
                <a16:creationId xmlns:a16="http://schemas.microsoft.com/office/drawing/2014/main" id="{E2F58AAB-994A-4E47-8546-3600D40491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FB16A4-8890-47DB-B447-FC41DE2A1C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627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7">
            <a:extLst>
              <a:ext uri="{FF2B5EF4-FFF2-40B4-BE49-F238E27FC236}">
                <a16:creationId xmlns:a16="http://schemas.microsoft.com/office/drawing/2014/main" id="{AC53D577-EE2E-4608-A9CA-0DDC80DB96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4EFD696B-7140-45A1-8FC8-C0C1F27A29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F3D874D9-8694-426E-9ABF-1A284652D2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47F3E4-FE46-4AE6-B00A-FFF0DB4BE9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57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>
            <a:extLst>
              <a:ext uri="{FF2B5EF4-FFF2-40B4-BE49-F238E27FC236}">
                <a16:creationId xmlns:a16="http://schemas.microsoft.com/office/drawing/2014/main" id="{A673B280-83FD-4DD3-8803-BC60E09E40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FFA1B7C2-3161-4048-97CF-DF9C559CCB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DEF7C99E-68F1-4C02-9081-6462483074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488D5-B371-4217-A5CD-1588C54ECD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68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EBFB7F3E-9F7E-4CF8-A19D-B9F845BAFC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B1C410DE-12C3-4714-8D3F-EDF13F577E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3622611B-B617-440A-B920-4734F60BF1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C3EB1-3BFE-493B-A71C-BF243DE83B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81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FD215B7C-5B90-4E94-86AB-EB19E60557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2E03928F-98D6-40AA-B88C-DDFCFFA4D5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2DD702B8-EAF1-464C-9EC6-60A57FC3FB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858CE6-7AC3-4047-847D-7E83386703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181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9529799-FDA8-4D3A-91F9-1DBC352EE91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C8805066-816F-4762-9745-7BC01563AA5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04A757DB-E8A8-4002-93E8-6DC664BDAB0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Rectangle 5">
              <a:extLst>
                <a:ext uri="{FF2B5EF4-FFF2-40B4-BE49-F238E27FC236}">
                  <a16:creationId xmlns:a16="http://schemas.microsoft.com/office/drawing/2014/main" id="{B999FEF6-7B71-4ED0-A96F-CAB96954ED9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Rectangle 6">
              <a:extLst>
                <a:ext uri="{FF2B5EF4-FFF2-40B4-BE49-F238E27FC236}">
                  <a16:creationId xmlns:a16="http://schemas.microsoft.com/office/drawing/2014/main" id="{03F5EC34-086B-4ADC-A797-D68F1FC7526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6" name="Rectangle 7">
              <a:extLst>
                <a:ext uri="{FF2B5EF4-FFF2-40B4-BE49-F238E27FC236}">
                  <a16:creationId xmlns:a16="http://schemas.microsoft.com/office/drawing/2014/main" id="{D652DFE6-E1A1-4D44-A78B-ACD160A5B28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Rectangle 8">
              <a:extLst>
                <a:ext uri="{FF2B5EF4-FFF2-40B4-BE49-F238E27FC236}">
                  <a16:creationId xmlns:a16="http://schemas.microsoft.com/office/drawing/2014/main" id="{8DE48506-9C97-4873-A9AC-6FA37947E6D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8" name="Rectangle 9">
              <a:extLst>
                <a:ext uri="{FF2B5EF4-FFF2-40B4-BE49-F238E27FC236}">
                  <a16:creationId xmlns:a16="http://schemas.microsoft.com/office/drawing/2014/main" id="{CF0AA3F5-89E4-449E-8353-38134D39D8E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9" name="Rectangle 10">
              <a:extLst>
                <a:ext uri="{FF2B5EF4-FFF2-40B4-BE49-F238E27FC236}">
                  <a16:creationId xmlns:a16="http://schemas.microsoft.com/office/drawing/2014/main" id="{DB733BF9-7CA2-4B1A-BD96-48098971285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0" name="Rectangle 11">
              <a:extLst>
                <a:ext uri="{FF2B5EF4-FFF2-40B4-BE49-F238E27FC236}">
                  <a16:creationId xmlns:a16="http://schemas.microsoft.com/office/drawing/2014/main" id="{F6881219-EE7C-4AFA-B749-9FDAF29D77B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1" name="Rectangle 12">
              <a:extLst>
                <a:ext uri="{FF2B5EF4-FFF2-40B4-BE49-F238E27FC236}">
                  <a16:creationId xmlns:a16="http://schemas.microsoft.com/office/drawing/2014/main" id="{D2715D18-2BB5-4463-88DB-9BAEF54F793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D21D8E4F-DD86-4DB9-86A7-E182E2E8049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3" name="Rectangle 14">
              <a:extLst>
                <a:ext uri="{FF2B5EF4-FFF2-40B4-BE49-F238E27FC236}">
                  <a16:creationId xmlns:a16="http://schemas.microsoft.com/office/drawing/2014/main" id="{A5461EFA-CA20-4157-97C5-9A0C641D491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4" name="Rectangle 15">
              <a:extLst>
                <a:ext uri="{FF2B5EF4-FFF2-40B4-BE49-F238E27FC236}">
                  <a16:creationId xmlns:a16="http://schemas.microsoft.com/office/drawing/2014/main" id="{6AC8131F-671A-40DA-97B6-2DF7954D1EC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5" name="Rectangle 16">
              <a:extLst>
                <a:ext uri="{FF2B5EF4-FFF2-40B4-BE49-F238E27FC236}">
                  <a16:creationId xmlns:a16="http://schemas.microsoft.com/office/drawing/2014/main" id="{0DFB01C6-47B0-4119-8030-29B84F14A1B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6" name="Rectangle 17">
              <a:extLst>
                <a:ext uri="{FF2B5EF4-FFF2-40B4-BE49-F238E27FC236}">
                  <a16:creationId xmlns:a16="http://schemas.microsoft.com/office/drawing/2014/main" id="{14BE9452-56AB-4327-9499-5E8D980B814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7" name="Rectangle 18">
              <a:extLst>
                <a:ext uri="{FF2B5EF4-FFF2-40B4-BE49-F238E27FC236}">
                  <a16:creationId xmlns:a16="http://schemas.microsoft.com/office/drawing/2014/main" id="{AC4F3046-49DA-4454-9F41-F535F55CC90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8" name="Rectangle 19">
              <a:extLst>
                <a:ext uri="{FF2B5EF4-FFF2-40B4-BE49-F238E27FC236}">
                  <a16:creationId xmlns:a16="http://schemas.microsoft.com/office/drawing/2014/main" id="{07DDDA90-0C68-461D-9CB3-8E61EF23F1C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9" name="Rectangle 20">
              <a:extLst>
                <a:ext uri="{FF2B5EF4-FFF2-40B4-BE49-F238E27FC236}">
                  <a16:creationId xmlns:a16="http://schemas.microsoft.com/office/drawing/2014/main" id="{C8005C7E-1E84-4171-AA9F-7B8CEFA1924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0" name="Rectangle 21">
              <a:extLst>
                <a:ext uri="{FF2B5EF4-FFF2-40B4-BE49-F238E27FC236}">
                  <a16:creationId xmlns:a16="http://schemas.microsoft.com/office/drawing/2014/main" id="{51E8523C-F044-4CA1-BA9C-87DF088CA0D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1" name="Rectangle 22">
              <a:extLst>
                <a:ext uri="{FF2B5EF4-FFF2-40B4-BE49-F238E27FC236}">
                  <a16:creationId xmlns:a16="http://schemas.microsoft.com/office/drawing/2014/main" id="{3DBEDD24-54DB-413E-A4B9-651413D4C58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2" name="Rectangle 23">
              <a:extLst>
                <a:ext uri="{FF2B5EF4-FFF2-40B4-BE49-F238E27FC236}">
                  <a16:creationId xmlns:a16="http://schemas.microsoft.com/office/drawing/2014/main" id="{04C22225-4717-4DCA-B12B-58E46016555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3" name="Rectangle 24">
              <a:extLst>
                <a:ext uri="{FF2B5EF4-FFF2-40B4-BE49-F238E27FC236}">
                  <a16:creationId xmlns:a16="http://schemas.microsoft.com/office/drawing/2014/main" id="{BD3F6451-BBDF-4697-BB66-9EA57A99E3A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4" name="Rectangle 25">
              <a:extLst>
                <a:ext uri="{FF2B5EF4-FFF2-40B4-BE49-F238E27FC236}">
                  <a16:creationId xmlns:a16="http://schemas.microsoft.com/office/drawing/2014/main" id="{359A258A-0686-4A62-B5E4-D0AE0BE6F2D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5" name="Rectangle 26">
              <a:extLst>
                <a:ext uri="{FF2B5EF4-FFF2-40B4-BE49-F238E27FC236}">
                  <a16:creationId xmlns:a16="http://schemas.microsoft.com/office/drawing/2014/main" id="{DEE664E7-2D98-4887-941E-6CADE48E152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6" name="Rectangle 27">
              <a:extLst>
                <a:ext uri="{FF2B5EF4-FFF2-40B4-BE49-F238E27FC236}">
                  <a16:creationId xmlns:a16="http://schemas.microsoft.com/office/drawing/2014/main" id="{13B50F7B-AD5D-44E4-B8F9-7A5D8429376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7" name="Rectangle 28">
              <a:extLst>
                <a:ext uri="{FF2B5EF4-FFF2-40B4-BE49-F238E27FC236}">
                  <a16:creationId xmlns:a16="http://schemas.microsoft.com/office/drawing/2014/main" id="{AD7632D9-1C84-43B2-8A1F-CABEDDE3FF7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8" name="Rectangle 29">
              <a:extLst>
                <a:ext uri="{FF2B5EF4-FFF2-40B4-BE49-F238E27FC236}">
                  <a16:creationId xmlns:a16="http://schemas.microsoft.com/office/drawing/2014/main" id="{F5790801-80CE-4CE5-8F6A-26151A2FA0D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9" name="Rectangle 30">
              <a:extLst>
                <a:ext uri="{FF2B5EF4-FFF2-40B4-BE49-F238E27FC236}">
                  <a16:creationId xmlns:a16="http://schemas.microsoft.com/office/drawing/2014/main" id="{523D87C1-B6AA-4061-AB71-E3AA6225D55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0" name="Rectangle 31">
              <a:extLst>
                <a:ext uri="{FF2B5EF4-FFF2-40B4-BE49-F238E27FC236}">
                  <a16:creationId xmlns:a16="http://schemas.microsoft.com/office/drawing/2014/main" id="{1D5C816D-0AF9-495E-81D7-979AF59B591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1" name="Rectangle 32">
              <a:extLst>
                <a:ext uri="{FF2B5EF4-FFF2-40B4-BE49-F238E27FC236}">
                  <a16:creationId xmlns:a16="http://schemas.microsoft.com/office/drawing/2014/main" id="{DE1E9F4E-AFF4-4A36-9198-C22B6A5F73F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2" name="Rectangle 33">
              <a:extLst>
                <a:ext uri="{FF2B5EF4-FFF2-40B4-BE49-F238E27FC236}">
                  <a16:creationId xmlns:a16="http://schemas.microsoft.com/office/drawing/2014/main" id="{371B48CA-4E42-4726-928C-EF9EC88446B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3" name="Rectangle 34">
              <a:extLst>
                <a:ext uri="{FF2B5EF4-FFF2-40B4-BE49-F238E27FC236}">
                  <a16:creationId xmlns:a16="http://schemas.microsoft.com/office/drawing/2014/main" id="{F312BA7E-4BD4-4E84-9362-6CF5155C88C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4" name="Rectangle 35">
              <a:extLst>
                <a:ext uri="{FF2B5EF4-FFF2-40B4-BE49-F238E27FC236}">
                  <a16:creationId xmlns:a16="http://schemas.microsoft.com/office/drawing/2014/main" id="{8BAE84B3-0E0B-44AD-99D7-AA4F5EE1444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5" name="Rectangle 36">
              <a:extLst>
                <a:ext uri="{FF2B5EF4-FFF2-40B4-BE49-F238E27FC236}">
                  <a16:creationId xmlns:a16="http://schemas.microsoft.com/office/drawing/2014/main" id="{96C7BEB9-AF4F-4E96-8F0D-9E42300F391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6" name="Rectangle 37">
              <a:extLst>
                <a:ext uri="{FF2B5EF4-FFF2-40B4-BE49-F238E27FC236}">
                  <a16:creationId xmlns:a16="http://schemas.microsoft.com/office/drawing/2014/main" id="{F127D71C-5A2A-4174-A4A7-A91D5F2A4E9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7" name="Rectangle 38">
              <a:extLst>
                <a:ext uri="{FF2B5EF4-FFF2-40B4-BE49-F238E27FC236}">
                  <a16:creationId xmlns:a16="http://schemas.microsoft.com/office/drawing/2014/main" id="{4CBEF780-46A1-47AA-A182-F3B7C80DD97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8" name="Rectangle 39">
              <a:extLst>
                <a:ext uri="{FF2B5EF4-FFF2-40B4-BE49-F238E27FC236}">
                  <a16:creationId xmlns:a16="http://schemas.microsoft.com/office/drawing/2014/main" id="{27783FEE-7F83-454A-B028-60C2DF98434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9" name="Rectangle 40">
              <a:extLst>
                <a:ext uri="{FF2B5EF4-FFF2-40B4-BE49-F238E27FC236}">
                  <a16:creationId xmlns:a16="http://schemas.microsoft.com/office/drawing/2014/main" id="{366361C3-E340-4E0D-954F-B41893413E5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0" name="Rectangle 41">
              <a:extLst>
                <a:ext uri="{FF2B5EF4-FFF2-40B4-BE49-F238E27FC236}">
                  <a16:creationId xmlns:a16="http://schemas.microsoft.com/office/drawing/2014/main" id="{0E0DBF8D-3ED2-4597-BA0C-CBE2918A395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1" name="Rectangle 42">
              <a:extLst>
                <a:ext uri="{FF2B5EF4-FFF2-40B4-BE49-F238E27FC236}">
                  <a16:creationId xmlns:a16="http://schemas.microsoft.com/office/drawing/2014/main" id="{FE1B0945-6B4A-4476-90B2-55B67D2380D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2" name="Rectangle 43">
              <a:extLst>
                <a:ext uri="{FF2B5EF4-FFF2-40B4-BE49-F238E27FC236}">
                  <a16:creationId xmlns:a16="http://schemas.microsoft.com/office/drawing/2014/main" id="{CF34406E-EABD-4BF9-9822-5A09A80FE3B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3" name="Rectangle 44">
              <a:extLst>
                <a:ext uri="{FF2B5EF4-FFF2-40B4-BE49-F238E27FC236}">
                  <a16:creationId xmlns:a16="http://schemas.microsoft.com/office/drawing/2014/main" id="{C16C7809-E720-4CB0-B040-B20A4FE9A2C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4" name="Rectangle 45">
              <a:extLst>
                <a:ext uri="{FF2B5EF4-FFF2-40B4-BE49-F238E27FC236}">
                  <a16:creationId xmlns:a16="http://schemas.microsoft.com/office/drawing/2014/main" id="{2FF7A4CD-4A86-4FBA-BD6D-23046996C06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5" name="Rectangle 46">
              <a:extLst>
                <a:ext uri="{FF2B5EF4-FFF2-40B4-BE49-F238E27FC236}">
                  <a16:creationId xmlns:a16="http://schemas.microsoft.com/office/drawing/2014/main" id="{A6206916-F022-4B6C-876F-8DDE637EC73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6" name="Rectangle 47">
              <a:extLst>
                <a:ext uri="{FF2B5EF4-FFF2-40B4-BE49-F238E27FC236}">
                  <a16:creationId xmlns:a16="http://schemas.microsoft.com/office/drawing/2014/main" id="{D3CA045B-359D-4B60-B453-24FE009C739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7" name="Rectangle 48">
              <a:extLst>
                <a:ext uri="{FF2B5EF4-FFF2-40B4-BE49-F238E27FC236}">
                  <a16:creationId xmlns:a16="http://schemas.microsoft.com/office/drawing/2014/main" id="{73B33606-B1F8-4D49-B1D1-2C3F6B75A64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8" name="Rectangle 49">
              <a:extLst>
                <a:ext uri="{FF2B5EF4-FFF2-40B4-BE49-F238E27FC236}">
                  <a16:creationId xmlns:a16="http://schemas.microsoft.com/office/drawing/2014/main" id="{D3F892AA-8088-4490-B7A5-25E9BD3293B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79" name="Rectangle 50">
              <a:extLst>
                <a:ext uri="{FF2B5EF4-FFF2-40B4-BE49-F238E27FC236}">
                  <a16:creationId xmlns:a16="http://schemas.microsoft.com/office/drawing/2014/main" id="{4E030EC8-EDA5-4B19-9D30-40746A1AECA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0" name="Rectangle 51">
              <a:extLst>
                <a:ext uri="{FF2B5EF4-FFF2-40B4-BE49-F238E27FC236}">
                  <a16:creationId xmlns:a16="http://schemas.microsoft.com/office/drawing/2014/main" id="{57E57644-5640-4FCE-954B-5A76EB957D0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1" name="Rectangle 52">
              <a:extLst>
                <a:ext uri="{FF2B5EF4-FFF2-40B4-BE49-F238E27FC236}">
                  <a16:creationId xmlns:a16="http://schemas.microsoft.com/office/drawing/2014/main" id="{7B28FE27-3AEC-4E92-B794-5733B4D8CB8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2" name="Rectangle 53">
              <a:extLst>
                <a:ext uri="{FF2B5EF4-FFF2-40B4-BE49-F238E27FC236}">
                  <a16:creationId xmlns:a16="http://schemas.microsoft.com/office/drawing/2014/main" id="{09F31018-AB29-4536-8E3C-055DB138C27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3" name="Rectangle 54">
              <a:extLst>
                <a:ext uri="{FF2B5EF4-FFF2-40B4-BE49-F238E27FC236}">
                  <a16:creationId xmlns:a16="http://schemas.microsoft.com/office/drawing/2014/main" id="{6F3A523A-C0DD-4FA6-AE04-7F5E83D8D4C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4" name="Rectangle 55">
              <a:extLst>
                <a:ext uri="{FF2B5EF4-FFF2-40B4-BE49-F238E27FC236}">
                  <a16:creationId xmlns:a16="http://schemas.microsoft.com/office/drawing/2014/main" id="{20D4ADD1-319A-430B-BB3C-0DE7320059E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5" name="Rectangle 56">
              <a:extLst>
                <a:ext uri="{FF2B5EF4-FFF2-40B4-BE49-F238E27FC236}">
                  <a16:creationId xmlns:a16="http://schemas.microsoft.com/office/drawing/2014/main" id="{63CA3997-7AD5-4CEC-B9A4-E4F3A490CC9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6" name="Rectangle 57">
              <a:extLst>
                <a:ext uri="{FF2B5EF4-FFF2-40B4-BE49-F238E27FC236}">
                  <a16:creationId xmlns:a16="http://schemas.microsoft.com/office/drawing/2014/main" id="{42B0344E-A11D-420B-988D-927906AFF14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7" name="Rectangle 58">
              <a:extLst>
                <a:ext uri="{FF2B5EF4-FFF2-40B4-BE49-F238E27FC236}">
                  <a16:creationId xmlns:a16="http://schemas.microsoft.com/office/drawing/2014/main" id="{7079F063-1CF3-424E-A678-AA713B4ED9D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8" name="Rectangle 59">
              <a:extLst>
                <a:ext uri="{FF2B5EF4-FFF2-40B4-BE49-F238E27FC236}">
                  <a16:creationId xmlns:a16="http://schemas.microsoft.com/office/drawing/2014/main" id="{B8560890-CB9D-4369-A589-DFE87722D83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89" name="Rectangle 60">
              <a:extLst>
                <a:ext uri="{FF2B5EF4-FFF2-40B4-BE49-F238E27FC236}">
                  <a16:creationId xmlns:a16="http://schemas.microsoft.com/office/drawing/2014/main" id="{1D8DCD80-A9BF-4C2B-A413-E9561D3EB99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90" name="Rectangle 61">
              <a:extLst>
                <a:ext uri="{FF2B5EF4-FFF2-40B4-BE49-F238E27FC236}">
                  <a16:creationId xmlns:a16="http://schemas.microsoft.com/office/drawing/2014/main" id="{96DB7E10-7FA9-4AF3-B654-7B58A3A9C5F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91" name="Rectangle 62">
              <a:extLst>
                <a:ext uri="{FF2B5EF4-FFF2-40B4-BE49-F238E27FC236}">
                  <a16:creationId xmlns:a16="http://schemas.microsoft.com/office/drawing/2014/main" id="{1D083AD4-A02B-4D16-95FE-55B47BFEE07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92" name="Rectangle 63">
              <a:extLst>
                <a:ext uri="{FF2B5EF4-FFF2-40B4-BE49-F238E27FC236}">
                  <a16:creationId xmlns:a16="http://schemas.microsoft.com/office/drawing/2014/main" id="{C6C72E25-3258-44A9-9D32-79DA95D6CDB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93" name="Rectangle 64">
              <a:extLst>
                <a:ext uri="{FF2B5EF4-FFF2-40B4-BE49-F238E27FC236}">
                  <a16:creationId xmlns:a16="http://schemas.microsoft.com/office/drawing/2014/main" id="{E6DB9334-0A4E-41EC-958F-6BA647E333C3}"/>
                </a:ext>
              </a:extLst>
            </p:cNvPr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1027" name="Rectangle 65">
            <a:extLst>
              <a:ext uri="{FF2B5EF4-FFF2-40B4-BE49-F238E27FC236}">
                <a16:creationId xmlns:a16="http://schemas.microsoft.com/office/drawing/2014/main" id="{F602AECC-D0F3-4A20-8206-7CE08A7FFD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6">
            <a:extLst>
              <a:ext uri="{FF2B5EF4-FFF2-40B4-BE49-F238E27FC236}">
                <a16:creationId xmlns:a16="http://schemas.microsoft.com/office/drawing/2014/main" id="{2CD13D88-77B1-4DFA-987D-28A49DBF83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63" name="Rectangle 67">
            <a:extLst>
              <a:ext uri="{FF2B5EF4-FFF2-40B4-BE49-F238E27FC236}">
                <a16:creationId xmlns:a16="http://schemas.microsoft.com/office/drawing/2014/main" id="{27B06E87-EC37-4E5A-8D5A-CCB6CCCCA5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64" name="Rectangle 68">
            <a:extLst>
              <a:ext uri="{FF2B5EF4-FFF2-40B4-BE49-F238E27FC236}">
                <a16:creationId xmlns:a16="http://schemas.microsoft.com/office/drawing/2014/main" id="{670BA462-9A4A-4EE2-875A-3D270CDB285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65" name="Rectangle 69">
            <a:extLst>
              <a:ext uri="{FF2B5EF4-FFF2-40B4-BE49-F238E27FC236}">
                <a16:creationId xmlns:a16="http://schemas.microsoft.com/office/drawing/2014/main" id="{7D6CBDE3-F0D4-4FFD-8229-0AAEE45984E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10F7C06-9399-4234-A2A9-3B467525DA5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simulation/photoelectric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iframe%20src=%22http:/phet.colorado.edu/sims/blackbody-spectrum/blackbody-spectrum_en.html%22%20width=%22800%22%20height=%22600%22%3e%3c/ifram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phet.colorado.edu/en/simulation/blackbody-spectru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7F7D162-7F1A-42F8-9DFB-035B5D92EE9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Quantum Theory &amp; the History of Light</a:t>
            </a:r>
          </a:p>
        </p:txBody>
      </p:sp>
      <p:pic>
        <p:nvPicPr>
          <p:cNvPr id="3075" name="Picture 60" descr="AG00564_">
            <a:extLst>
              <a:ext uri="{FF2B5EF4-FFF2-40B4-BE49-F238E27FC236}">
                <a16:creationId xmlns:a16="http://schemas.microsoft.com/office/drawing/2014/main" id="{7FE8F1A8-A198-4CD4-A3CC-2EBDE444D2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525" y="3983038"/>
            <a:ext cx="1508125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1">
            <a:extLst>
              <a:ext uri="{FF2B5EF4-FFF2-40B4-BE49-F238E27FC236}">
                <a16:creationId xmlns:a16="http://schemas.microsoft.com/office/drawing/2014/main" id="{8DDCC8BC-E747-4B06-8E33-ED6B6C6D0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38" y="3282950"/>
            <a:ext cx="6891337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>
            <a:extLst>
              <a:ext uri="{FF2B5EF4-FFF2-40B4-BE49-F238E27FC236}">
                <a16:creationId xmlns:a16="http://schemas.microsoft.com/office/drawing/2014/main" id="{17D634CF-6294-4576-8232-4E90D42EF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The Photoelectric Effect(cont.)</a:t>
            </a:r>
          </a:p>
        </p:txBody>
      </p:sp>
      <p:sp>
        <p:nvSpPr>
          <p:cNvPr id="137219" name="Rectangle 1027">
            <a:extLst>
              <a:ext uri="{FF2B5EF4-FFF2-40B4-BE49-F238E27FC236}">
                <a16:creationId xmlns:a16="http://schemas.microsoft.com/office/drawing/2014/main" id="{49766016-9558-4275-8C5C-0EE116608C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58054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</a:rPr>
              <a:t>The maximum kinetic energy of an emitted electron can be determined through conservation of energy where: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b="1" i="1" baseline="-25000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b="1" i="1" baseline="-25000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b="1" i="1" baseline="-25000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b="1" i="1" baseline="-25000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b="1" i="1" baseline="-25000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b="1" i="1" baseline="-25000" dirty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dirty="0">
                <a:solidFill>
                  <a:srgbClr val="0033CC"/>
                </a:solidFill>
                <a:latin typeface="Arial" panose="020B0604020202020204" pitchFamily="34" charset="0"/>
              </a:rPr>
              <a:t>This relationship implies that the photon has particle properties.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dirty="0">
                <a:solidFill>
                  <a:srgbClr val="0033CC"/>
                </a:solidFill>
                <a:latin typeface="Arial" panose="020B0604020202020204" pitchFamily="34" charset="0"/>
              </a:rPr>
              <a:t>Only </a:t>
            </a:r>
            <a:r>
              <a:rPr lang="en-US" altLang="en-US" sz="2000" b="1" u="sng" dirty="0">
                <a:solidFill>
                  <a:srgbClr val="0033CC"/>
                </a:solidFill>
                <a:latin typeface="Arial" panose="020B0604020202020204" pitchFamily="34" charset="0"/>
              </a:rPr>
              <a:t>one</a:t>
            </a:r>
            <a:r>
              <a:rPr lang="en-US" altLang="en-US" sz="2000" b="1" dirty="0">
                <a:solidFill>
                  <a:srgbClr val="0033CC"/>
                </a:solidFill>
                <a:latin typeface="Arial" panose="020B0604020202020204" pitchFamily="34" charset="0"/>
              </a:rPr>
              <a:t> photon can act on </a:t>
            </a:r>
            <a:r>
              <a:rPr lang="en-US" altLang="en-US" sz="2000" b="1" u="sng" dirty="0">
                <a:solidFill>
                  <a:srgbClr val="0033CC"/>
                </a:solidFill>
                <a:latin typeface="Arial" panose="020B0604020202020204" pitchFamily="34" charset="0"/>
              </a:rPr>
              <a:t>one</a:t>
            </a:r>
            <a:r>
              <a:rPr lang="en-US" altLang="en-US" sz="2000" b="1" dirty="0">
                <a:solidFill>
                  <a:srgbClr val="0033CC"/>
                </a:solidFill>
                <a:latin typeface="Arial" panose="020B0604020202020204" pitchFamily="34" charset="0"/>
              </a:rPr>
              <a:t> electron at any given moment</a:t>
            </a:r>
            <a:r>
              <a:rPr lang="en-US" altLang="en-US" b="1" dirty="0">
                <a:solidFill>
                  <a:srgbClr val="0033CC"/>
                </a:solidFill>
                <a:latin typeface="Arial" panose="020B0604020202020204" pitchFamily="34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dirty="0">
                <a:solidFill>
                  <a:srgbClr val="0033CC"/>
                </a:solidFill>
                <a:latin typeface="Arial" panose="020B0604020202020204" pitchFamily="34" charset="0"/>
              </a:rPr>
              <a:t>The work function is the minimum amount of energy required to remove an electron from an atom such that it does not have any kinetic energy </a:t>
            </a:r>
            <a:r>
              <a:rPr lang="en-US" altLang="en-US" sz="2000" b="1" dirty="0">
                <a:solidFill>
                  <a:srgbClr val="008000"/>
                </a:solidFill>
                <a:latin typeface="Arial" panose="020B0604020202020204" pitchFamily="34" charset="0"/>
              </a:rPr>
              <a:t>(not the same as ionization energy)</a:t>
            </a:r>
            <a:r>
              <a:rPr lang="en-US" altLang="en-US" sz="2000" b="1" dirty="0">
                <a:solidFill>
                  <a:srgbClr val="0033CC"/>
                </a:solidFill>
                <a:latin typeface="Arial" panose="020B0604020202020204" pitchFamily="34" charset="0"/>
              </a:rPr>
              <a:t>.</a:t>
            </a:r>
          </a:p>
        </p:txBody>
      </p:sp>
      <p:grpSp>
        <p:nvGrpSpPr>
          <p:cNvPr id="137222" name="Group 1030">
            <a:extLst>
              <a:ext uri="{FF2B5EF4-FFF2-40B4-BE49-F238E27FC236}">
                <a16:creationId xmlns:a16="http://schemas.microsoft.com/office/drawing/2014/main" id="{CAB404D1-9809-441C-BE4B-7C07575B2465}"/>
              </a:ext>
            </a:extLst>
          </p:cNvPr>
          <p:cNvGrpSpPr>
            <a:grpSpLocks/>
          </p:cNvGrpSpPr>
          <p:nvPr/>
        </p:nvGrpSpPr>
        <p:grpSpPr bwMode="auto">
          <a:xfrm>
            <a:off x="6017833" y="2757490"/>
            <a:ext cx="2959099" cy="400050"/>
            <a:chOff x="3712" y="1791"/>
            <a:chExt cx="1864" cy="252"/>
          </a:xfrm>
        </p:grpSpPr>
        <p:sp>
          <p:nvSpPr>
            <p:cNvPr id="11269" name="Text Box 1028">
              <a:extLst>
                <a:ext uri="{FF2B5EF4-FFF2-40B4-BE49-F238E27FC236}">
                  <a16:creationId xmlns:a16="http://schemas.microsoft.com/office/drawing/2014/main" id="{A983663E-4C03-4055-8E80-A1D62479C1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1" y="1791"/>
              <a:ext cx="1365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/>
                <a:t>Work Function(W</a:t>
              </a:r>
              <a:r>
                <a:rPr lang="en-US" altLang="en-US" sz="1600" baseline="-25000"/>
                <a:t>o</a:t>
              </a:r>
              <a:r>
                <a:rPr lang="en-US" altLang="en-US" sz="1600"/>
                <a:t>)</a:t>
              </a:r>
            </a:p>
          </p:txBody>
        </p:sp>
        <p:sp>
          <p:nvSpPr>
            <p:cNvPr id="11270" name="Line 1029">
              <a:extLst>
                <a:ext uri="{FF2B5EF4-FFF2-40B4-BE49-F238E27FC236}">
                  <a16:creationId xmlns:a16="http://schemas.microsoft.com/office/drawing/2014/main" id="{D4BDEBC8-A5AA-4175-8653-1E07044C2E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12" y="1920"/>
              <a:ext cx="539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DCDE47C-F2BE-46A4-8F1C-0C507DD3B28C}"/>
                  </a:ext>
                </a:extLst>
              </p:cNvPr>
              <p:cNvSpPr/>
              <p:nvPr/>
            </p:nvSpPr>
            <p:spPr>
              <a:xfrm>
                <a:off x="3990976" y="2977180"/>
                <a:ext cx="1966500" cy="362920"/>
              </a:xfrm>
              <a:prstGeom prst="rect">
                <a:avLst/>
              </a:prstGeom>
              <a:solidFill>
                <a:srgbClr val="CCCCFF"/>
              </a:solidFill>
              <a:ln>
                <a:solidFill>
                  <a:srgbClr val="0033CC"/>
                </a:solidFill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 dirty="0">
                          <a:latin typeface="Cambria Math" panose="02040503050406030204" pitchFamily="18" charset="0"/>
                        </a:rPr>
                        <m:t>𝑲𝑬</m:t>
                      </m:r>
                      <m:r>
                        <a:rPr lang="en-US" altLang="en-US" b="1" i="1" baseline="-25000" dirty="0" err="1">
                          <a:latin typeface="Cambria Math" panose="02040503050406030204" pitchFamily="18" charset="0"/>
                        </a:rPr>
                        <m:t>𝒆</m:t>
                      </m:r>
                      <m:r>
                        <a:rPr lang="en-US" altLang="en-US" b="1" i="1" dirty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altLang="en-US" b="1" i="1" dirty="0">
                          <a:latin typeface="Cambria Math" panose="02040503050406030204" pitchFamily="18" charset="0"/>
                        </a:rPr>
                        <m:t>𝒉𝒇</m:t>
                      </m:r>
                      <m:r>
                        <a:rPr lang="en-US" altLang="en-US" b="1" i="1" dirty="0">
                          <a:latin typeface="Cambria Math" panose="02040503050406030204" pitchFamily="18" charset="0"/>
                        </a:rPr>
                        <m:t>–</m:t>
                      </m:r>
                      <m:r>
                        <a:rPr lang="en-US" altLang="en-US" b="1" i="1" dirty="0" err="1">
                          <a:latin typeface="Cambria Math" panose="02040503050406030204" pitchFamily="18" charset="0"/>
                        </a:rPr>
                        <m:t>𝒉𝒇</m:t>
                      </m:r>
                      <m:r>
                        <a:rPr lang="en-US" altLang="en-US" b="1" i="1" baseline="-25000" dirty="0" err="1">
                          <a:latin typeface="Cambria Math" panose="02040503050406030204" pitchFamily="18" charset="0"/>
                        </a:rPr>
                        <m:t>𝒐</m:t>
                      </m:r>
                    </m:oMath>
                  </m:oMathPara>
                </a14:m>
                <a:endParaRPr lang="en-US" altLang="en-US" b="1" i="1" baseline="-25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DCDE47C-F2BE-46A4-8F1C-0C507DD3B2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976" y="2977180"/>
                <a:ext cx="1966500" cy="362920"/>
              </a:xfrm>
              <a:prstGeom prst="rect">
                <a:avLst/>
              </a:prstGeom>
              <a:blipFill>
                <a:blip r:embed="rId2"/>
                <a:stretch>
                  <a:fillRect b="-17742"/>
                </a:stretch>
              </a:blipFill>
              <a:ln>
                <a:solidFill>
                  <a:srgbClr val="00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37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37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uiExpand="1" build="p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290" name="Rectangle 2">
                <a:extLst>
                  <a:ext uri="{FF2B5EF4-FFF2-40B4-BE49-F238E27FC236}">
                    <a16:creationId xmlns:a16="http://schemas.microsoft.com/office/drawing/2014/main" id="{98CA24EB-BCB6-4C89-B093-13BD987C43B2}"/>
                  </a:ext>
                </a:extLst>
              </p:cNvPr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871538" y="312738"/>
                <a:ext cx="8162925" cy="1311275"/>
              </a:xfrm>
            </p:spPr>
            <p:txBody>
              <a:bodyPr/>
              <a:lstStyle/>
              <a:p>
                <a:pPr algn="ctr" eaLnBrk="1" hangingPunct="1"/>
                <a:r>
                  <a:rPr lang="en-US" altLang="en-US" sz="4000" dirty="0"/>
                  <a:t>The Photoelectric Effect (cont.)</a:t>
                </a:r>
                <a:br>
                  <a:rPr lang="en-US" altLang="en-US" sz="4000" dirty="0"/>
                </a:br>
                <a:r>
                  <a:rPr lang="en-US" altLang="en-US" sz="4000" dirty="0"/>
                  <a:t> </a:t>
                </a:r>
                <a14:m>
                  <m:oMath xmlns:m="http://schemas.openxmlformats.org/officeDocument/2006/math">
                    <m:r>
                      <a:rPr lang="en-US" altLang="en-US" sz="4000" b="1" i="1" dirty="0" smtClean="0">
                        <a:latin typeface="Cambria Math" panose="02040503050406030204" pitchFamily="18" charset="0"/>
                      </a:rPr>
                      <m:t>𝑲𝑬</m:t>
                    </m:r>
                    <m:r>
                      <a:rPr lang="en-US" altLang="en-US" sz="4000" b="1" i="1" baseline="-25000" dirty="0" err="1" smtClean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alt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4000" b="1" i="1" dirty="0" smtClean="0">
                        <a:latin typeface="Cambria Math" panose="02040503050406030204" pitchFamily="18" charset="0"/>
                      </a:rPr>
                      <m:t>𝒉𝒇</m:t>
                    </m:r>
                    <m:r>
                      <a:rPr lang="en-US" altLang="en-US" sz="4000" b="1" i="1" dirty="0" smtClean="0">
                        <a:latin typeface="Cambria Math" panose="02040503050406030204" pitchFamily="18" charset="0"/>
                      </a:rPr>
                      <m:t>–</m:t>
                    </m:r>
                    <m:r>
                      <a:rPr lang="en-US" altLang="en-US" sz="4000" b="1" i="1" dirty="0" err="1" smtClean="0">
                        <a:latin typeface="Cambria Math" panose="02040503050406030204" pitchFamily="18" charset="0"/>
                      </a:rPr>
                      <m:t>𝒉𝒇</m:t>
                    </m:r>
                    <m:r>
                      <a:rPr lang="en-US" altLang="en-US" sz="4000" b="1" i="1" baseline="-25000" dirty="0" err="1" smtClean="0">
                        <a:latin typeface="Cambria Math" panose="02040503050406030204" pitchFamily="18" charset="0"/>
                      </a:rPr>
                      <m:t>𝒐</m:t>
                    </m:r>
                  </m:oMath>
                </a14:m>
                <a:endParaRPr lang="en-US" altLang="en-US" sz="4000" b="1" i="1" baseline="-25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290" name="Rectangle 2">
                <a:extLst>
                  <a:ext uri="{FF2B5EF4-FFF2-40B4-BE49-F238E27FC236}">
                    <a16:creationId xmlns:a16="http://schemas.microsoft.com/office/drawing/2014/main" id="{98CA24EB-BCB6-4C89-B093-13BD987C43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71538" y="312738"/>
                <a:ext cx="8162925" cy="1311275"/>
              </a:xfrm>
              <a:blipFill>
                <a:blip r:embed="rId2"/>
                <a:stretch>
                  <a:fillRect l="-2390" t="-8372" r="-2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531" name="Rectangle 3">
                <a:extLst>
                  <a:ext uri="{FF2B5EF4-FFF2-40B4-BE49-F238E27FC236}">
                    <a16:creationId xmlns:a16="http://schemas.microsoft.com/office/drawing/2014/main" id="{D25969E7-F1E0-4089-BAF2-C0D3335CEC23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912813" y="1905000"/>
                <a:ext cx="8056562" cy="4953000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800" dirty="0">
                    <a:latin typeface="Arial" panose="020B0604020202020204" pitchFamily="34" charset="0"/>
                  </a:rPr>
                  <a:t>The </a:t>
                </a:r>
                <a:r>
                  <a:rPr lang="en-US" altLang="en-US" sz="2800" b="1" dirty="0">
                    <a:solidFill>
                      <a:srgbClr val="0033CC"/>
                    </a:solidFill>
                    <a:latin typeface="Arial" panose="020B0604020202020204" pitchFamily="34" charset="0"/>
                  </a:rPr>
                  <a:t>threshold frequency (</a:t>
                </a:r>
                <a:r>
                  <a:rPr lang="en-US" altLang="en-US" sz="2800" b="1" i="1" dirty="0" err="1">
                    <a:solidFill>
                      <a:srgbClr val="0033CC"/>
                    </a:solidFill>
                    <a:latin typeface="Arial" panose="020B0604020202020204" pitchFamily="34" charset="0"/>
                  </a:rPr>
                  <a:t>f</a:t>
                </a:r>
                <a:r>
                  <a:rPr lang="en-US" altLang="en-US" sz="2800" b="1" baseline="-25000" dirty="0" err="1">
                    <a:solidFill>
                      <a:srgbClr val="0033CC"/>
                    </a:solidFill>
                    <a:latin typeface="Arial" panose="020B0604020202020204" pitchFamily="34" charset="0"/>
                  </a:rPr>
                  <a:t>o</a:t>
                </a:r>
                <a:r>
                  <a:rPr lang="en-US" altLang="en-US" sz="2800" b="1" dirty="0">
                    <a:solidFill>
                      <a:srgbClr val="0033CC"/>
                    </a:solidFill>
                    <a:latin typeface="Arial" panose="020B0604020202020204" pitchFamily="34" charset="0"/>
                  </a:rPr>
                  <a:t>)</a:t>
                </a:r>
                <a:r>
                  <a:rPr lang="en-US" altLang="en-US" sz="2800" dirty="0">
                    <a:latin typeface="Arial" panose="020B0604020202020204" pitchFamily="34" charset="0"/>
                  </a:rPr>
                  <a:t> is the minimum frequency of a photon of light required to free an electron from an atom.  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800" dirty="0">
                    <a:latin typeface="Arial" panose="020B0604020202020204" pitchFamily="34" charset="0"/>
                  </a:rPr>
                  <a:t>At the threshold frequency, the electron will have no kinetic energy (</a:t>
                </a:r>
                <a14:m>
                  <m:oMath xmlns:m="http://schemas.openxmlformats.org/officeDocument/2006/math">
                    <m:r>
                      <a:rPr lang="en-US" altLang="en-US" sz="2800" b="1" i="1" dirty="0" smtClean="0">
                        <a:solidFill>
                          <a:srgbClr val="993300"/>
                        </a:solidFill>
                        <a:latin typeface="Cambria Math" panose="02040503050406030204" pitchFamily="18" charset="0"/>
                      </a:rPr>
                      <m:t>𝒉𝒇</m:t>
                    </m:r>
                    <m:r>
                      <a:rPr lang="en-US" altLang="en-US" sz="2800" b="1" i="1" dirty="0" smtClean="0">
                        <a:solidFill>
                          <a:srgbClr val="9933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800" b="1" i="1" dirty="0" err="1" smtClean="0">
                        <a:solidFill>
                          <a:srgbClr val="993300"/>
                        </a:solidFill>
                        <a:latin typeface="Cambria Math" panose="02040503050406030204" pitchFamily="18" charset="0"/>
                      </a:rPr>
                      <m:t>𝒉𝒇</m:t>
                    </m:r>
                    <m:r>
                      <a:rPr lang="en-US" altLang="en-US" sz="2800" b="1" i="1" baseline="-25000" dirty="0" err="1" smtClean="0">
                        <a:solidFill>
                          <a:srgbClr val="993300"/>
                        </a:solidFill>
                        <a:latin typeface="Cambria Math" panose="02040503050406030204" pitchFamily="18" charset="0"/>
                      </a:rPr>
                      <m:t>𝒐</m:t>
                    </m:r>
                    <m:r>
                      <a:rPr lang="en-US" altLang="en-US" sz="2800" b="1" i="1" dirty="0" smtClean="0">
                        <a:solidFill>
                          <a:srgbClr val="9933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800" b="1" i="1" dirty="0" smtClean="0">
                        <a:solidFill>
                          <a:srgbClr val="993300"/>
                        </a:solidFill>
                        <a:latin typeface="Cambria Math" panose="02040503050406030204" pitchFamily="18" charset="0"/>
                      </a:rPr>
                      <m:t>𝑾𝒐</m:t>
                    </m:r>
                  </m:oMath>
                </a14:m>
                <a:r>
                  <a:rPr lang="en-US" altLang="en-US" sz="2800" dirty="0">
                    <a:latin typeface="Arial" panose="020B0604020202020204" pitchFamily="34" charset="0"/>
                  </a:rPr>
                  <a:t>).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800" dirty="0">
                    <a:latin typeface="Arial" panose="020B0604020202020204" pitchFamily="34" charset="0"/>
                  </a:rPr>
                  <a:t>Light intensity does </a:t>
                </a:r>
                <a:r>
                  <a:rPr lang="en-US" altLang="en-US" sz="2800" b="1" dirty="0">
                    <a:solidFill>
                      <a:srgbClr val="993300"/>
                    </a:solidFill>
                    <a:latin typeface="Arial" panose="020B0604020202020204" pitchFamily="34" charset="0"/>
                  </a:rPr>
                  <a:t>NOT</a:t>
                </a:r>
                <a:r>
                  <a:rPr lang="en-US" altLang="en-US" sz="2800" dirty="0">
                    <a:latin typeface="Arial" panose="020B0604020202020204" pitchFamily="34" charset="0"/>
                  </a:rPr>
                  <a:t> affect photoelectron emission if the threshold frequency has not been achieved.</a:t>
                </a: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en-US" altLang="en-US" sz="2400" dirty="0">
                    <a:latin typeface="Arial" panose="020B0604020202020204" pitchFamily="34" charset="0"/>
                  </a:rPr>
                  <a:t>If the frequency is below the threshold frequency, it does not matter how bright (</a:t>
                </a:r>
                <a:r>
                  <a:rPr lang="en-US" altLang="en-US" sz="2400" dirty="0">
                    <a:solidFill>
                      <a:srgbClr val="993300"/>
                    </a:solidFill>
                    <a:latin typeface="Arial" panose="020B0604020202020204" pitchFamily="34" charset="0"/>
                  </a:rPr>
                  <a:t>or intense</a:t>
                </a:r>
                <a:r>
                  <a:rPr lang="en-US" altLang="en-US" sz="2400" dirty="0">
                    <a:latin typeface="Arial" panose="020B0604020202020204" pitchFamily="34" charset="0"/>
                  </a:rPr>
                  <a:t>) the light is; electrons will not be ejected.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800" dirty="0">
                    <a:latin typeface="Arial" panose="020B0604020202020204" pitchFamily="34" charset="0"/>
                    <a:hlinkClick r:id="rId3"/>
                  </a:rPr>
                  <a:t>The Photoelectric Effect</a:t>
                </a:r>
                <a:endParaRPr lang="en-US" altLang="en-US" sz="28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0531" name="Rectangle 3">
                <a:extLst>
                  <a:ext uri="{FF2B5EF4-FFF2-40B4-BE49-F238E27FC236}">
                    <a16:creationId xmlns:a16="http://schemas.microsoft.com/office/drawing/2014/main" id="{D25969E7-F1E0-4089-BAF2-C0D3335CEC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12813" y="1905000"/>
                <a:ext cx="8056562" cy="4953000"/>
              </a:xfrm>
              <a:blipFill>
                <a:blip r:embed="rId4"/>
                <a:stretch>
                  <a:fillRect l="-757" t="-2217" b="-1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022F9-480B-40EC-B9DB-3747490BB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854572"/>
            <a:ext cx="8162925" cy="769441"/>
          </a:xfrm>
        </p:spPr>
        <p:txBody>
          <a:bodyPr/>
          <a:lstStyle/>
          <a:p>
            <a:r>
              <a:rPr lang="en-US" dirty="0"/>
              <a:t>Example #2: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BFA87-B981-4969-BCCA-0D3F2D00D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775" y="1762531"/>
            <a:ext cx="8110537" cy="1309355"/>
          </a:xfrm>
        </p:spPr>
        <p:txBody>
          <a:bodyPr/>
          <a:lstStyle/>
          <a:p>
            <a:r>
              <a:rPr lang="en-US" sz="2400" dirty="0"/>
              <a:t>Sodium has a work function of 2.28 eV. What is the threshold frequency for sodium?</a:t>
            </a:r>
          </a:p>
          <a:p>
            <a:pPr lvl="1"/>
            <a:r>
              <a:rPr lang="en-US" sz="2000" dirty="0"/>
              <a:t>First, convert the energy in eV to J.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10C6B6-4307-4E0E-8F20-8EC3D71F5676}"/>
                  </a:ext>
                </a:extLst>
              </p:cNvPr>
              <p:cNvSpPr txBox="1"/>
              <p:nvPr/>
            </p:nvSpPr>
            <p:spPr>
              <a:xfrm>
                <a:off x="2409522" y="4239776"/>
                <a:ext cx="1342675" cy="40011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h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10C6B6-4307-4E0E-8F20-8EC3D71F5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522" y="4239776"/>
                <a:ext cx="1342675" cy="400110"/>
              </a:xfrm>
              <a:prstGeom prst="rect">
                <a:avLst/>
              </a:prstGeom>
              <a:blipFill>
                <a:blip r:embed="rId2"/>
                <a:stretch>
                  <a:fillRect b="-16418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3BF09D-54FC-40D0-B1B0-FDFFD5E060F7}"/>
                  </a:ext>
                </a:extLst>
              </p:cNvPr>
              <p:cNvSpPr txBox="1"/>
              <p:nvPr/>
            </p:nvSpPr>
            <p:spPr>
              <a:xfrm>
                <a:off x="2970275" y="4930799"/>
                <a:ext cx="3020570" cy="764505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3.65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−19</m:t>
                              </m:r>
                            </m:sup>
                          </m:s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(6.626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−34</m:t>
                              </m:r>
                            </m:sup>
                          </m:s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3BF09D-54FC-40D0-B1B0-FDFFD5E060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0275" y="4930799"/>
                <a:ext cx="3020570" cy="7645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A2ABF11-C106-4C2B-A02B-7CBF15A2F0D8}"/>
                  </a:ext>
                </a:extLst>
              </p:cNvPr>
              <p:cNvSpPr txBox="1"/>
              <p:nvPr/>
            </p:nvSpPr>
            <p:spPr>
              <a:xfrm>
                <a:off x="3267824" y="5884899"/>
                <a:ext cx="2425472" cy="40011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=5.51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𝐻𝑧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A2ABF11-C106-4C2B-A02B-7CBF15A2F0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824" y="5884899"/>
                <a:ext cx="2425472" cy="400110"/>
              </a:xfrm>
              <a:prstGeom prst="rect">
                <a:avLst/>
              </a:prstGeom>
              <a:blipFill>
                <a:blip r:embed="rId4"/>
                <a:stretch>
                  <a:fillRect b="-14706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A5C83DB-A088-4BC0-85E6-2109E0F6D84A}"/>
                  </a:ext>
                </a:extLst>
              </p:cNvPr>
              <p:cNvSpPr txBox="1"/>
              <p:nvPr/>
            </p:nvSpPr>
            <p:spPr>
              <a:xfrm>
                <a:off x="2409522" y="2933683"/>
                <a:ext cx="4467826" cy="42999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𝑝h𝑜𝑡𝑜𝑛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=(2.28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𝑒𝑉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)(1.60×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−19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𝐽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𝑒𝑉</m:t>
                    </m:r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A5C83DB-A088-4BC0-85E6-2109E0F6D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522" y="2933683"/>
                <a:ext cx="4467826" cy="429990"/>
              </a:xfrm>
              <a:prstGeom prst="rect">
                <a:avLst/>
              </a:prstGeom>
              <a:blipFill>
                <a:blip r:embed="rId5"/>
                <a:stretch>
                  <a:fillRect t="-5479" r="-952" b="-15068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B971B3-CD08-47A5-A7C0-6067709AE2BD}"/>
                  </a:ext>
                </a:extLst>
              </p:cNvPr>
              <p:cNvSpPr txBox="1"/>
              <p:nvPr/>
            </p:nvSpPr>
            <p:spPr>
              <a:xfrm>
                <a:off x="3166267" y="3528799"/>
                <a:ext cx="2954335" cy="42999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𝑝h𝑜𝑡𝑜𝑛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=3.65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B971B3-CD08-47A5-A7C0-6067709AE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267" y="3528799"/>
                <a:ext cx="2954335" cy="429990"/>
              </a:xfrm>
              <a:prstGeom prst="rect">
                <a:avLst/>
              </a:prstGeom>
              <a:blipFill>
                <a:blip r:embed="rId6"/>
                <a:stretch>
                  <a:fillRect b="-8333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481BDDC-C915-43E4-A327-DEB8B5F3EEF5}"/>
                  </a:ext>
                </a:extLst>
              </p:cNvPr>
              <p:cNvSpPr txBox="1"/>
              <p:nvPr/>
            </p:nvSpPr>
            <p:spPr>
              <a:xfrm>
                <a:off x="5211452" y="4106566"/>
                <a:ext cx="1139543" cy="666529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481BDDC-C915-43E4-A327-DEB8B5F3E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452" y="4106566"/>
                <a:ext cx="1139543" cy="6665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row: Right 9">
            <a:extLst>
              <a:ext uri="{FF2B5EF4-FFF2-40B4-BE49-F238E27FC236}">
                <a16:creationId xmlns:a16="http://schemas.microsoft.com/office/drawing/2014/main" id="{F2B3AE3A-11B5-44E7-8060-F29FFC33D005}"/>
              </a:ext>
            </a:extLst>
          </p:cNvPr>
          <p:cNvSpPr/>
          <p:nvPr/>
        </p:nvSpPr>
        <p:spPr bwMode="auto">
          <a:xfrm>
            <a:off x="3951992" y="4358899"/>
            <a:ext cx="1057136" cy="220795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D10C09-572A-4718-B1F5-9D6E8716B85D}"/>
              </a:ext>
            </a:extLst>
          </p:cNvPr>
          <p:cNvSpPr txBox="1"/>
          <p:nvPr/>
        </p:nvSpPr>
        <p:spPr>
          <a:xfrm>
            <a:off x="813552" y="6391879"/>
            <a:ext cx="5586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93300"/>
                </a:solidFill>
              </a:rPr>
              <a:t>Where does this fall on the EM Spectrum?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D5294D-9E81-4059-AFD2-F2C534660A95}"/>
              </a:ext>
            </a:extLst>
          </p:cNvPr>
          <p:cNvSpPr txBox="1"/>
          <p:nvPr/>
        </p:nvSpPr>
        <p:spPr>
          <a:xfrm>
            <a:off x="6322002" y="6391879"/>
            <a:ext cx="1863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Green Light</a:t>
            </a:r>
          </a:p>
        </p:txBody>
      </p:sp>
    </p:spTree>
    <p:extLst>
      <p:ext uri="{BB962C8B-B14F-4D97-AF65-F5344CB8AC3E}">
        <p14:creationId xmlns:p14="http://schemas.microsoft.com/office/powerpoint/2010/main" val="360967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022F9-480B-40EC-B9DB-3747490BB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854572"/>
            <a:ext cx="8162925" cy="769441"/>
          </a:xfrm>
        </p:spPr>
        <p:txBody>
          <a:bodyPr/>
          <a:lstStyle/>
          <a:p>
            <a:r>
              <a:rPr lang="en-US" dirty="0"/>
              <a:t>Example #3: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8BFA87-B981-4969-BCCA-0D3F2D00D0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0098" y="1740924"/>
                <a:ext cx="8282245" cy="3156692"/>
              </a:xfrm>
            </p:spPr>
            <p:txBody>
              <a:bodyPr/>
              <a:lstStyle/>
              <a:p>
                <a:r>
                  <a:rPr lang="en-US" sz="2000" dirty="0"/>
                  <a:t>A photon of light with a frequency of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3.50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𝐻𝑧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is incident upon a block of Sodium, which has a work function of 2.28 eV. What is the kinetic energy of the photoelectron?</a:t>
                </a:r>
              </a:p>
              <a:p>
                <a:pPr lvl="1"/>
                <a:r>
                  <a:rPr lang="en-US" sz="2000" dirty="0"/>
                  <a:t>If you recall from Example #1,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𝑝h𝑜𝑡𝑜𝑛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=14.5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𝑒𝑉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r>
                  <a:rPr lang="en-US" sz="2000" dirty="0"/>
                  <a:t>What is the speed of this photoelectron?</a:t>
                </a:r>
              </a:p>
              <a:p>
                <a:pPr lvl="1"/>
                <a:r>
                  <a:rPr lang="en-US" sz="2000" dirty="0"/>
                  <a:t>Convert eV to J.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8BFA87-B981-4969-BCCA-0D3F2D00D0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0098" y="1740924"/>
                <a:ext cx="8282245" cy="3156692"/>
              </a:xfrm>
              <a:blipFill>
                <a:blip r:embed="rId2"/>
                <a:stretch>
                  <a:fillRect l="-221" t="-1161" r="-11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A5C83DB-A088-4BC0-85E6-2109E0F6D84A}"/>
                  </a:ext>
                </a:extLst>
              </p:cNvPr>
              <p:cNvSpPr txBox="1"/>
              <p:nvPr/>
            </p:nvSpPr>
            <p:spPr>
              <a:xfrm>
                <a:off x="3713306" y="4353737"/>
                <a:ext cx="4117602" cy="400110"/>
              </a:xfrm>
              <a:prstGeom prst="rect">
                <a:avLst/>
              </a:prstGeom>
              <a:solidFill>
                <a:srgbClr val="CCECFF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𝐾𝐸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=(12.2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𝑒𝑉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)(1.60×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−19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𝐽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𝑒𝑉</m:t>
                    </m:r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A5C83DB-A088-4BC0-85E6-2109E0F6D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306" y="4353737"/>
                <a:ext cx="4117602" cy="400110"/>
              </a:xfrm>
              <a:prstGeom prst="rect">
                <a:avLst/>
              </a:prstGeom>
              <a:blipFill>
                <a:blip r:embed="rId3"/>
                <a:stretch>
                  <a:fillRect t="-5882" r="-442" b="-23529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B971B3-CD08-47A5-A7C0-6067709AE2BD}"/>
                  </a:ext>
                </a:extLst>
              </p:cNvPr>
              <p:cNvSpPr txBox="1"/>
              <p:nvPr/>
            </p:nvSpPr>
            <p:spPr>
              <a:xfrm>
                <a:off x="4207091" y="4833353"/>
                <a:ext cx="2583271" cy="400110"/>
              </a:xfrm>
              <a:prstGeom prst="rect">
                <a:avLst/>
              </a:prstGeom>
              <a:solidFill>
                <a:srgbClr val="CCECFF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𝐾𝐸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=1.95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−18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B971B3-CD08-47A5-A7C0-6067709AE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091" y="4833353"/>
                <a:ext cx="2583271" cy="400110"/>
              </a:xfrm>
              <a:prstGeom prst="rect">
                <a:avLst/>
              </a:prstGeom>
              <a:blipFill>
                <a:blip r:embed="rId4"/>
                <a:stretch>
                  <a:fillRect b="-11765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row: Right 9">
            <a:extLst>
              <a:ext uri="{FF2B5EF4-FFF2-40B4-BE49-F238E27FC236}">
                <a16:creationId xmlns:a16="http://schemas.microsoft.com/office/drawing/2014/main" id="{F2B3AE3A-11B5-44E7-8060-F29FFC33D005}"/>
              </a:ext>
            </a:extLst>
          </p:cNvPr>
          <p:cNvSpPr/>
          <p:nvPr/>
        </p:nvSpPr>
        <p:spPr bwMode="auto">
          <a:xfrm>
            <a:off x="2146271" y="5705563"/>
            <a:ext cx="1057136" cy="220795"/>
          </a:xfrm>
          <a:prstGeom prst="rightArrow">
            <a:avLst/>
          </a:prstGeom>
          <a:solidFill>
            <a:srgbClr val="CCECFF"/>
          </a:solidFill>
          <a:ln w="9525" cap="flat" cmpd="sng" algn="ctr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6A53BFD-32A7-45E0-AD42-2DFA5E46D490}"/>
                  </a:ext>
                </a:extLst>
              </p:cNvPr>
              <p:cNvSpPr/>
              <p:nvPr/>
            </p:nvSpPr>
            <p:spPr>
              <a:xfrm>
                <a:off x="3506371" y="3174921"/>
                <a:ext cx="2425023" cy="390620"/>
              </a:xfrm>
              <a:prstGeom prst="rect">
                <a:avLst/>
              </a:prstGeom>
              <a:solidFill>
                <a:srgbClr val="CCCCFF"/>
              </a:solidFill>
              <a:ln>
                <a:solidFill>
                  <a:srgbClr val="0033CC"/>
                </a:solidFill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 dirty="0" smtClean="0">
                          <a:latin typeface="Cambria Math" panose="02040503050406030204" pitchFamily="18" charset="0"/>
                        </a:rPr>
                        <m:t>𝑲𝑬</m:t>
                      </m:r>
                      <m:r>
                        <a:rPr lang="en-US" altLang="en-US" b="1" i="1" baseline="-25000" dirty="0" err="1">
                          <a:latin typeface="Cambria Math" panose="02040503050406030204" pitchFamily="18" charset="0"/>
                        </a:rPr>
                        <m:t>𝒆</m:t>
                      </m:r>
                      <m:r>
                        <a:rPr lang="en-US" altLang="en-US" b="1" i="1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dirty="0">
                              <a:latin typeface="Cambria Math" panose="02040503050406030204" pitchFamily="18" charset="0"/>
                            </a:rPr>
                            <m:t>𝒑𝒉𝒐𝒕𝒐𝒏</m:t>
                          </m:r>
                        </m:sub>
                      </m:sSub>
                      <m:r>
                        <a:rPr lang="en-US" altLang="en-US" b="1" i="1" dirty="0">
                          <a:latin typeface="Cambria Math" panose="02040503050406030204" pitchFamily="18" charset="0"/>
                        </a:rPr>
                        <m:t>–</m:t>
                      </m:r>
                      <m:r>
                        <a:rPr lang="en-US" altLang="en-US" b="1" i="1" dirty="0" smtClean="0"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en-US" altLang="en-US" b="1" i="1" baseline="-25000" dirty="0" err="1">
                          <a:latin typeface="Cambria Math" panose="02040503050406030204" pitchFamily="18" charset="0"/>
                        </a:rPr>
                        <m:t>𝒐</m:t>
                      </m:r>
                    </m:oMath>
                  </m:oMathPara>
                </a14:m>
                <a:endParaRPr lang="en-US" altLang="en-US" b="1" i="1" baseline="-25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6A53BFD-32A7-45E0-AD42-2DFA5E46D4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6371" y="3174921"/>
                <a:ext cx="2425023" cy="390620"/>
              </a:xfrm>
              <a:prstGeom prst="rect">
                <a:avLst/>
              </a:prstGeom>
              <a:blipFill>
                <a:blip r:embed="rId5"/>
                <a:stretch>
                  <a:fillRect b="-13636"/>
                </a:stretch>
              </a:blipFill>
              <a:ln>
                <a:solidFill>
                  <a:srgbClr val="00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3F804D3-8CCC-4E9B-B7D4-145ECC0B14BC}"/>
                  </a:ext>
                </a:extLst>
              </p:cNvPr>
              <p:cNvSpPr/>
              <p:nvPr/>
            </p:nvSpPr>
            <p:spPr>
              <a:xfrm>
                <a:off x="2944162" y="3637888"/>
                <a:ext cx="3831818" cy="362920"/>
              </a:xfrm>
              <a:prstGeom prst="rect">
                <a:avLst/>
              </a:prstGeom>
              <a:solidFill>
                <a:srgbClr val="CCCCFF"/>
              </a:solidFill>
              <a:ln>
                <a:solidFill>
                  <a:srgbClr val="0033CC"/>
                </a:solidFill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dirty="0" smtClean="0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altLang="en-US" b="0" i="1" baseline="-25000" dirty="0" err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altLang="en-US" b="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14.5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𝑒𝑉</m:t>
                      </m:r>
                      <m:r>
                        <a:rPr lang="en-US" altLang="en-US" b="0" i="1" dirty="0">
                          <a:latin typeface="Cambria Math" panose="02040503050406030204" pitchFamily="18" charset="0"/>
                        </a:rPr>
                        <m:t>–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</a:rPr>
                        <m:t>2.28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</a:rPr>
                        <m:t>𝑒𝑉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</a:rPr>
                        <m:t>=12.2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</a:rPr>
                        <m:t>𝑒𝑉</m:t>
                      </m:r>
                    </m:oMath>
                  </m:oMathPara>
                </a14:m>
                <a:endParaRPr lang="en-US" altLang="en-US" i="1" baseline="-25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3F804D3-8CCC-4E9B-B7D4-145ECC0B14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162" y="3637888"/>
                <a:ext cx="3831818" cy="3629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rgbClr val="00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D698FA9-7D82-4FE2-80D2-D5F0EDA321DA}"/>
                  </a:ext>
                </a:extLst>
              </p:cNvPr>
              <p:cNvSpPr/>
              <p:nvPr/>
            </p:nvSpPr>
            <p:spPr>
              <a:xfrm>
                <a:off x="302895" y="5483471"/>
                <a:ext cx="1768882" cy="610873"/>
              </a:xfrm>
              <a:prstGeom prst="rect">
                <a:avLst/>
              </a:prstGeom>
              <a:solidFill>
                <a:srgbClr val="CCECFF"/>
              </a:solidFill>
              <a:ln>
                <a:solidFill>
                  <a:srgbClr val="0033CC"/>
                </a:solidFill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 dirty="0" smtClean="0">
                          <a:latin typeface="Cambria Math" panose="02040503050406030204" pitchFamily="18" charset="0"/>
                        </a:rPr>
                        <m:t>𝑲𝑬</m:t>
                      </m:r>
                      <m:r>
                        <a:rPr lang="en-US" altLang="en-US" b="1" i="1" baseline="-25000" dirty="0" err="1">
                          <a:latin typeface="Cambria Math" panose="02040503050406030204" pitchFamily="18" charset="0"/>
                        </a:rPr>
                        <m:t>𝒆</m:t>
                      </m:r>
                      <m:r>
                        <a:rPr lang="en-US" altLang="en-US" b="1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en-US" b="1" i="1" baseline="-25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D698FA9-7D82-4FE2-80D2-D5F0EDA321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95" y="5483471"/>
                <a:ext cx="1768882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rgbClr val="00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B672E01-C76D-47BD-98A7-CEF5F7FCBF4C}"/>
                  </a:ext>
                </a:extLst>
              </p:cNvPr>
              <p:cNvSpPr/>
              <p:nvPr/>
            </p:nvSpPr>
            <p:spPr>
              <a:xfrm>
                <a:off x="3280865" y="5333526"/>
                <a:ext cx="1496692" cy="910762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rgbClr val="0033CC"/>
                </a:solidFill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altLang="en-US" b="1" i="1" dirty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alt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en-US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𝐾𝐸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altLang="en-US" b="1" i="1" baseline="-25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B672E01-C76D-47BD-98A7-CEF5F7FCBF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0865" y="5333526"/>
                <a:ext cx="1496692" cy="9107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rgbClr val="00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row: Right 16">
            <a:extLst>
              <a:ext uri="{FF2B5EF4-FFF2-40B4-BE49-F238E27FC236}">
                <a16:creationId xmlns:a16="http://schemas.microsoft.com/office/drawing/2014/main" id="{CAB66499-7A80-4005-B428-F827F0A8AEFD}"/>
              </a:ext>
            </a:extLst>
          </p:cNvPr>
          <p:cNvSpPr/>
          <p:nvPr/>
        </p:nvSpPr>
        <p:spPr bwMode="auto">
          <a:xfrm>
            <a:off x="4831250" y="5744617"/>
            <a:ext cx="1057136" cy="220795"/>
          </a:xfrm>
          <a:prstGeom prst="rightArrow">
            <a:avLst/>
          </a:prstGeom>
          <a:solidFill>
            <a:srgbClr val="FFFFCC"/>
          </a:solidFill>
          <a:ln w="9525" cap="flat" cmpd="sng" algn="ctr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DCD6F21-4B29-479A-919E-EAB13C1308AA}"/>
                  </a:ext>
                </a:extLst>
              </p:cNvPr>
              <p:cNvSpPr/>
              <p:nvPr/>
            </p:nvSpPr>
            <p:spPr>
              <a:xfrm>
                <a:off x="5942079" y="5360579"/>
                <a:ext cx="2795637" cy="910762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rgbClr val="0033CC"/>
                </a:solidFill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altLang="en-US" b="1" i="1" dirty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alt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en-US" b="0" i="1" dirty="0" smtClean="0">
                                  <a:latin typeface="Cambria Math" panose="02040503050406030204" pitchFamily="18" charset="0"/>
                                </a:rPr>
                                <m:t>2(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1.95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−18</m:t>
                                  </m:r>
                                </m:sup>
                              </m:sSup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𝐽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9.11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−31</m:t>
                                  </m:r>
                                </m:sup>
                              </m:sSup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altLang="en-US" b="1" i="1" baseline="-25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DCD6F21-4B29-479A-919E-EAB13C1308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2079" y="5360579"/>
                <a:ext cx="2795637" cy="9107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rgbClr val="00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EE6BC86-F7B3-4D9B-B5CF-11D43162D8D8}"/>
                  </a:ext>
                </a:extLst>
              </p:cNvPr>
              <p:cNvSpPr txBox="1"/>
              <p:nvPr/>
            </p:nvSpPr>
            <p:spPr>
              <a:xfrm>
                <a:off x="4068182" y="6359411"/>
                <a:ext cx="2406941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=2.07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EE6BC86-F7B3-4D9B-B5CF-11D43162D8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182" y="6359411"/>
                <a:ext cx="2406941" cy="400110"/>
              </a:xfrm>
              <a:prstGeom prst="rect">
                <a:avLst/>
              </a:prstGeom>
              <a:blipFill>
                <a:blip r:embed="rId10"/>
                <a:stretch>
                  <a:fillRect b="-14706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86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4EA6CAE-27B6-4D95-BC75-6D46CF441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Applications of the Photoelectric Effect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D000D1BF-15BD-478C-B862-9B2F19EDA9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>
                <a:latin typeface="Arial" panose="020B0604020202020204" pitchFamily="34" charset="0"/>
              </a:rPr>
              <a:t>Photocells:</a:t>
            </a:r>
          </a:p>
          <a:p>
            <a:pPr lvl="1" eaLnBrk="1" hangingPunct="1"/>
            <a:r>
              <a:rPr lang="en-US" altLang="en-US" sz="2000" dirty="0">
                <a:latin typeface="Arial" panose="020B0604020202020204" pitchFamily="34" charset="0"/>
              </a:rPr>
              <a:t>They operate switches and relays, alarms, door openers (</a:t>
            </a:r>
            <a:r>
              <a:rPr lang="en-US" altLang="en-US" sz="2000" dirty="0">
                <a:solidFill>
                  <a:srgbClr val="008000"/>
                </a:solidFill>
                <a:latin typeface="Arial" panose="020B0604020202020204" pitchFamily="34" charset="0"/>
              </a:rPr>
              <a:t>think about the automatic door at the mall next time you are there</a:t>
            </a:r>
            <a:r>
              <a:rPr lang="en-US" altLang="en-US" sz="2000" dirty="0">
                <a:latin typeface="Arial" panose="020B0604020202020204" pitchFamily="34" charset="0"/>
              </a:rPr>
              <a:t>) and boilers.</a:t>
            </a:r>
          </a:p>
          <a:p>
            <a:pPr eaLnBrk="1" hangingPunct="1"/>
            <a:r>
              <a:rPr lang="en-US" altLang="en-US" sz="2400" dirty="0">
                <a:latin typeface="Arial" panose="020B0604020202020204" pitchFamily="34" charset="0"/>
              </a:rPr>
              <a:t>CCD (</a:t>
            </a:r>
            <a:r>
              <a:rPr lang="en-US" altLang="en-US" sz="2400" dirty="0">
                <a:solidFill>
                  <a:srgbClr val="008000"/>
                </a:solidFill>
                <a:latin typeface="Arial" panose="020B0604020202020204" pitchFamily="34" charset="0"/>
              </a:rPr>
              <a:t>Charged Coupled Devices</a:t>
            </a:r>
            <a:r>
              <a:rPr lang="en-US" altLang="en-US" sz="2400" dirty="0">
                <a:latin typeface="Arial" panose="020B0604020202020204" pitchFamily="34" charset="0"/>
              </a:rPr>
              <a:t>) – Low light imagery.</a:t>
            </a:r>
          </a:p>
          <a:p>
            <a:pPr lvl="1" eaLnBrk="1" hangingPunct="1"/>
            <a:r>
              <a:rPr lang="en-US" altLang="en-US" sz="2000" dirty="0">
                <a:latin typeface="Arial" panose="020B0604020202020204" pitchFamily="34" charset="0"/>
              </a:rPr>
              <a:t>You all have one of these in your cellphones!...It’s your digital camera!</a:t>
            </a:r>
          </a:p>
          <a:p>
            <a:pPr eaLnBrk="1" hangingPunct="1"/>
            <a:r>
              <a:rPr lang="en-US" altLang="en-US" sz="2400" dirty="0">
                <a:latin typeface="Arial" panose="020B0604020202020204" pitchFamily="34" charset="0"/>
              </a:rPr>
              <a:t>Solar Cells (</a:t>
            </a:r>
            <a:r>
              <a:rPr lang="en-US" altLang="en-US" sz="2400" dirty="0">
                <a:solidFill>
                  <a:srgbClr val="008000"/>
                </a:solidFill>
                <a:latin typeface="Arial" panose="020B0604020202020204" pitchFamily="34" charset="0"/>
              </a:rPr>
              <a:t>calculators, homes, solar farms</a:t>
            </a:r>
            <a:r>
              <a:rPr lang="en-US" altLang="en-US" sz="2400" dirty="0">
                <a:latin typeface="Arial" panose="020B0604020202020204" pitchFamily="34" charset="0"/>
              </a:rPr>
              <a:t>.)</a:t>
            </a:r>
          </a:p>
          <a:p>
            <a:pPr eaLnBrk="1" hangingPunct="1"/>
            <a:r>
              <a:rPr lang="en-US" altLang="en-US" sz="2400" dirty="0">
                <a:latin typeface="Arial" panose="020B0604020202020204" pitchFamily="34" charset="0"/>
              </a:rPr>
              <a:t>Research in quantum physics.</a:t>
            </a:r>
          </a:p>
          <a:p>
            <a:pPr eaLnBrk="1" hangingPunct="1"/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ctangle 203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3" y="311449"/>
            <a:ext cx="3249230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87F7D162-7F1A-42F8-9DFB-035B5D92EE9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57212" y="742951"/>
            <a:ext cx="2607469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4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Wave-Particle Duality of Light</a:t>
            </a:r>
          </a:p>
        </p:txBody>
      </p:sp>
      <p:pic>
        <p:nvPicPr>
          <p:cNvPr id="2" name="Picture 4" descr="The wave-particle duality (With images) | Comics, Funny comics">
            <a:extLst>
              <a:ext uri="{FF2B5EF4-FFF2-40B4-BE49-F238E27FC236}">
                <a16:creationId xmlns:a16="http://schemas.microsoft.com/office/drawing/2014/main" id="{424CAFBF-06F6-462F-A2B9-2731DE723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4898" y="2478505"/>
            <a:ext cx="5575523" cy="1881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610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9753D2F-9774-4B5A-B4E4-61DDEFCFAB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16127"/>
            <a:ext cx="8162925" cy="707886"/>
          </a:xfrm>
        </p:spPr>
        <p:txBody>
          <a:bodyPr/>
          <a:lstStyle/>
          <a:p>
            <a:pPr algn="ctr" eaLnBrk="1" hangingPunct="1"/>
            <a:r>
              <a:rPr lang="en-US" altLang="en-US" sz="4000" dirty="0"/>
              <a:t>Wave-Particle Duality of Light</a:t>
            </a:r>
            <a:endParaRPr lang="en-US" altLang="en-US" sz="4000" b="1" dirty="0">
              <a:solidFill>
                <a:schemeClr val="folHlink"/>
              </a:solidFill>
            </a:endParaRP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AB2A4A68-534A-46FD-8B8D-63274E33E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037512" cy="4699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</a:rPr>
              <a:t>Einstein’s theory on the photoelectric effect suggests that although a photon of light has </a:t>
            </a:r>
            <a:r>
              <a:rPr lang="en-US" altLang="en-US" sz="2400" b="1" u="sng" dirty="0">
                <a:solidFill>
                  <a:schemeClr val="folHlink"/>
                </a:solidFill>
                <a:latin typeface="Arial" panose="020B0604020202020204" pitchFamily="34" charset="0"/>
              </a:rPr>
              <a:t>no mass</a:t>
            </a:r>
            <a:r>
              <a:rPr lang="en-US" altLang="en-US" sz="2400" dirty="0">
                <a:latin typeface="Arial" panose="020B0604020202020204" pitchFamily="34" charset="0"/>
              </a:rPr>
              <a:t>, it does possess kinetic energy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Hence it behaves like a particle.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</a:rPr>
              <a:t>Einstein further predicted that a photon of light should also have momentum as follows.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			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The fact that a photon can have momentum again implies that it has particle properties.</a:t>
            </a:r>
            <a:endParaRPr lang="el-GR" altLang="en-US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8C7E760-6C83-4E8E-B46B-D12732902EB9}"/>
                  </a:ext>
                </a:extLst>
              </p:cNvPr>
              <p:cNvSpPr/>
              <p:nvPr/>
            </p:nvSpPr>
            <p:spPr>
              <a:xfrm>
                <a:off x="3717501" y="4254500"/>
                <a:ext cx="2470996" cy="424732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33CC"/>
                </a:solidFill>
              </a:ln>
            </p:spPr>
            <p:txBody>
              <a:bodyPr wrap="none">
                <a:spAutoFit/>
              </a:bodyPr>
              <a:lstStyle/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altLang="en-US" sz="2400" i="1" baseline="30000" dirty="0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h𝑓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l-GR" altLang="en-US" sz="2400" i="1" dirty="0" smtClean="0"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8C7E760-6C83-4E8E-B46B-D12732902E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7501" y="4254500"/>
                <a:ext cx="2470996" cy="424732"/>
              </a:xfrm>
              <a:prstGeom prst="rect">
                <a:avLst/>
              </a:prstGeom>
              <a:blipFill>
                <a:blip r:embed="rId2"/>
                <a:stretch>
                  <a:fillRect b="-19444"/>
                </a:stretch>
              </a:blipFill>
              <a:ln>
                <a:solidFill>
                  <a:srgbClr val="00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B28E7D66-743F-4706-B24D-DD49F319BE0B}"/>
              </a:ext>
            </a:extLst>
          </p:cNvPr>
          <p:cNvSpPr/>
          <p:nvPr/>
        </p:nvSpPr>
        <p:spPr>
          <a:xfrm>
            <a:off x="2120992" y="5574969"/>
            <a:ext cx="5621153" cy="1015663"/>
          </a:xfrm>
          <a:prstGeom prst="rect">
            <a:avLst/>
          </a:prstGeom>
          <a:solidFill>
            <a:srgbClr val="CCECFF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chemeClr val="folHlink"/>
                </a:solidFill>
              </a:rPr>
              <a:t>*In Summary: light has no mass, but: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folHlink"/>
                </a:solidFill>
              </a:rPr>
              <a:t>has kinetic energy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folHlink"/>
                </a:solidFill>
              </a:rPr>
              <a:t>has momentum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1000"/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uiExpand="1" build="p" autoUpdateAnimBg="0"/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7F4F8DA-D32C-4A22-8B6E-0F4BAB89B6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423684"/>
            <a:ext cx="8162925" cy="1200329"/>
          </a:xfrm>
        </p:spPr>
        <p:txBody>
          <a:bodyPr/>
          <a:lstStyle/>
          <a:p>
            <a:pPr algn="ctr" eaLnBrk="1" hangingPunct="1"/>
            <a:r>
              <a:rPr lang="en-US" altLang="en-US" sz="4000" dirty="0"/>
              <a:t>Wave-Particle Duality of Light</a:t>
            </a:r>
            <a:br>
              <a:rPr lang="en-US" altLang="en-US" sz="4000" dirty="0"/>
            </a:br>
            <a:r>
              <a:rPr lang="en-US" altLang="en-US" sz="3200" dirty="0">
                <a:solidFill>
                  <a:srgbClr val="993300"/>
                </a:solidFill>
              </a:rPr>
              <a:t>The Compton Effect (1922)</a:t>
            </a:r>
            <a:endParaRPr lang="en-US" altLang="en-US" sz="4000" dirty="0"/>
          </a:p>
        </p:txBody>
      </p:sp>
      <p:grpSp>
        <p:nvGrpSpPr>
          <p:cNvPr id="141315" name="Group 3">
            <a:extLst>
              <a:ext uri="{FF2B5EF4-FFF2-40B4-BE49-F238E27FC236}">
                <a16:creationId xmlns:a16="http://schemas.microsoft.com/office/drawing/2014/main" id="{D8FAE392-1CFE-4A2C-A2C5-B712AFA88071}"/>
              </a:ext>
            </a:extLst>
          </p:cNvPr>
          <p:cNvGrpSpPr>
            <a:grpSpLocks/>
          </p:cNvGrpSpPr>
          <p:nvPr/>
        </p:nvGrpSpPr>
        <p:grpSpPr bwMode="auto">
          <a:xfrm>
            <a:off x="4000500" y="3878263"/>
            <a:ext cx="1804988" cy="166687"/>
            <a:chOff x="4123" y="2334"/>
            <a:chExt cx="1137" cy="105"/>
          </a:xfrm>
        </p:grpSpPr>
        <p:grpSp>
          <p:nvGrpSpPr>
            <p:cNvPr id="16740" name="Group 4">
              <a:extLst>
                <a:ext uri="{FF2B5EF4-FFF2-40B4-BE49-F238E27FC236}">
                  <a16:creationId xmlns:a16="http://schemas.microsoft.com/office/drawing/2014/main" id="{4551145F-8E69-4B67-A8CA-B2EB6E7A3D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3" y="2334"/>
              <a:ext cx="1072" cy="105"/>
              <a:chOff x="989" y="3784"/>
              <a:chExt cx="1072" cy="105"/>
            </a:xfrm>
          </p:grpSpPr>
          <p:sp>
            <p:nvSpPr>
              <p:cNvPr id="16742" name="Freeform 5">
                <a:extLst>
                  <a:ext uri="{FF2B5EF4-FFF2-40B4-BE49-F238E27FC236}">
                    <a16:creationId xmlns:a16="http://schemas.microsoft.com/office/drawing/2014/main" id="{0F3095D9-7EA3-42C1-A5EB-A72F97BE44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9" y="3793"/>
                <a:ext cx="11" cy="44"/>
              </a:xfrm>
              <a:custGeom>
                <a:avLst/>
                <a:gdLst>
                  <a:gd name="T0" fmla="*/ 0 w 11"/>
                  <a:gd name="T1" fmla="*/ 44 h 44"/>
                  <a:gd name="T2" fmla="*/ 3 w 11"/>
                  <a:gd name="T3" fmla="*/ 32 h 44"/>
                  <a:gd name="T4" fmla="*/ 6 w 11"/>
                  <a:gd name="T5" fmla="*/ 19 h 44"/>
                  <a:gd name="T6" fmla="*/ 9 w 11"/>
                  <a:gd name="T7" fmla="*/ 8 h 44"/>
                  <a:gd name="T8" fmla="*/ 10 w 11"/>
                  <a:gd name="T9" fmla="*/ 3 h 44"/>
                  <a:gd name="T10" fmla="*/ 11 w 11"/>
                  <a:gd name="T11" fmla="*/ 0 h 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" h="44">
                    <a:moveTo>
                      <a:pt x="0" y="44"/>
                    </a:moveTo>
                    <a:lnTo>
                      <a:pt x="3" y="32"/>
                    </a:lnTo>
                    <a:lnTo>
                      <a:pt x="6" y="19"/>
                    </a:lnTo>
                    <a:lnTo>
                      <a:pt x="9" y="8"/>
                    </a:lnTo>
                    <a:lnTo>
                      <a:pt x="10" y="3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43" name="Freeform 6">
                <a:extLst>
                  <a:ext uri="{FF2B5EF4-FFF2-40B4-BE49-F238E27FC236}">
                    <a16:creationId xmlns:a16="http://schemas.microsoft.com/office/drawing/2014/main" id="{61DA19FC-DF8B-43D2-90A1-57D0A6150B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" y="3785"/>
                <a:ext cx="11" cy="8"/>
              </a:xfrm>
              <a:custGeom>
                <a:avLst/>
                <a:gdLst>
                  <a:gd name="T0" fmla="*/ 0 w 11"/>
                  <a:gd name="T1" fmla="*/ 8 h 8"/>
                  <a:gd name="T2" fmla="*/ 3 w 11"/>
                  <a:gd name="T3" fmla="*/ 4 h 8"/>
                  <a:gd name="T4" fmla="*/ 6 w 11"/>
                  <a:gd name="T5" fmla="*/ 2 h 8"/>
                  <a:gd name="T6" fmla="*/ 8 w 11"/>
                  <a:gd name="T7" fmla="*/ 0 h 8"/>
                  <a:gd name="T8" fmla="*/ 11 w 11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0" y="8"/>
                    </a:moveTo>
                    <a:lnTo>
                      <a:pt x="3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44" name="Freeform 7">
                <a:extLst>
                  <a:ext uri="{FF2B5EF4-FFF2-40B4-BE49-F238E27FC236}">
                    <a16:creationId xmlns:a16="http://schemas.microsoft.com/office/drawing/2014/main" id="{42CF1D25-D0F2-489C-A47D-05F09F5F06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3785"/>
                <a:ext cx="10" cy="4"/>
              </a:xfrm>
              <a:custGeom>
                <a:avLst/>
                <a:gdLst>
                  <a:gd name="T0" fmla="*/ 0 w 10"/>
                  <a:gd name="T1" fmla="*/ 0 h 4"/>
                  <a:gd name="T2" fmla="*/ 4 w 10"/>
                  <a:gd name="T3" fmla="*/ 1 h 4"/>
                  <a:gd name="T4" fmla="*/ 10 w 10"/>
                  <a:gd name="T5" fmla="*/ 4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4">
                    <a:moveTo>
                      <a:pt x="0" y="0"/>
                    </a:moveTo>
                    <a:lnTo>
                      <a:pt x="4" y="1"/>
                    </a:lnTo>
                    <a:lnTo>
                      <a:pt x="10" y="4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45" name="Freeform 8">
                <a:extLst>
                  <a:ext uri="{FF2B5EF4-FFF2-40B4-BE49-F238E27FC236}">
                    <a16:creationId xmlns:a16="http://schemas.microsoft.com/office/drawing/2014/main" id="{15A92961-8DF0-44BC-BC24-26195FF1BE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1" y="3789"/>
                <a:ext cx="12" cy="17"/>
              </a:xfrm>
              <a:custGeom>
                <a:avLst/>
                <a:gdLst>
                  <a:gd name="T0" fmla="*/ 0 w 12"/>
                  <a:gd name="T1" fmla="*/ 0 h 17"/>
                  <a:gd name="T2" fmla="*/ 2 w 12"/>
                  <a:gd name="T3" fmla="*/ 4 h 17"/>
                  <a:gd name="T4" fmla="*/ 6 w 12"/>
                  <a:gd name="T5" fmla="*/ 7 h 17"/>
                  <a:gd name="T6" fmla="*/ 12 w 12"/>
                  <a:gd name="T7" fmla="*/ 17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7">
                    <a:moveTo>
                      <a:pt x="0" y="0"/>
                    </a:moveTo>
                    <a:lnTo>
                      <a:pt x="2" y="4"/>
                    </a:lnTo>
                    <a:lnTo>
                      <a:pt x="6" y="7"/>
                    </a:lnTo>
                    <a:lnTo>
                      <a:pt x="12" y="17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46" name="Freeform 9">
                <a:extLst>
                  <a:ext uri="{FF2B5EF4-FFF2-40B4-BE49-F238E27FC236}">
                    <a16:creationId xmlns:a16="http://schemas.microsoft.com/office/drawing/2014/main" id="{B0A2C050-0C71-4C2B-A296-83969B69C4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3" y="3806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4 w 10"/>
                  <a:gd name="T3" fmla="*/ 10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4" y="10"/>
                    </a:lnTo>
                    <a:lnTo>
                      <a:pt x="10" y="23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47" name="Freeform 10">
                <a:extLst>
                  <a:ext uri="{FF2B5EF4-FFF2-40B4-BE49-F238E27FC236}">
                    <a16:creationId xmlns:a16="http://schemas.microsoft.com/office/drawing/2014/main" id="{754737BB-0787-4B24-AF14-34781CA8A9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3" y="3829"/>
                <a:ext cx="12" cy="25"/>
              </a:xfrm>
              <a:custGeom>
                <a:avLst/>
                <a:gdLst>
                  <a:gd name="T0" fmla="*/ 0 w 12"/>
                  <a:gd name="T1" fmla="*/ 0 h 25"/>
                  <a:gd name="T2" fmla="*/ 6 w 12"/>
                  <a:gd name="T3" fmla="*/ 12 h 25"/>
                  <a:gd name="T4" fmla="*/ 12 w 12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0"/>
                    </a:moveTo>
                    <a:lnTo>
                      <a:pt x="6" y="12"/>
                    </a:lnTo>
                    <a:lnTo>
                      <a:pt x="12" y="25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48" name="Freeform 11">
                <a:extLst>
                  <a:ext uri="{FF2B5EF4-FFF2-40B4-BE49-F238E27FC236}">
                    <a16:creationId xmlns:a16="http://schemas.microsoft.com/office/drawing/2014/main" id="{8786F644-9D61-4600-8B42-F0BAF199E3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5" y="3854"/>
                <a:ext cx="10" cy="22"/>
              </a:xfrm>
              <a:custGeom>
                <a:avLst/>
                <a:gdLst>
                  <a:gd name="T0" fmla="*/ 0 w 10"/>
                  <a:gd name="T1" fmla="*/ 0 h 22"/>
                  <a:gd name="T2" fmla="*/ 5 w 10"/>
                  <a:gd name="T3" fmla="*/ 11 h 22"/>
                  <a:gd name="T4" fmla="*/ 8 w 10"/>
                  <a:gd name="T5" fmla="*/ 17 h 22"/>
                  <a:gd name="T6" fmla="*/ 10 w 10"/>
                  <a:gd name="T7" fmla="*/ 22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2">
                    <a:moveTo>
                      <a:pt x="0" y="0"/>
                    </a:moveTo>
                    <a:lnTo>
                      <a:pt x="5" y="11"/>
                    </a:lnTo>
                    <a:lnTo>
                      <a:pt x="8" y="17"/>
                    </a:lnTo>
                    <a:lnTo>
                      <a:pt x="10" y="22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49" name="Freeform 12">
                <a:extLst>
                  <a:ext uri="{FF2B5EF4-FFF2-40B4-BE49-F238E27FC236}">
                    <a16:creationId xmlns:a16="http://schemas.microsoft.com/office/drawing/2014/main" id="{C18F12CD-59B8-4F45-BA43-11E8D17FDB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" y="3876"/>
                <a:ext cx="10" cy="10"/>
              </a:xfrm>
              <a:custGeom>
                <a:avLst/>
                <a:gdLst>
                  <a:gd name="T0" fmla="*/ 0 w 10"/>
                  <a:gd name="T1" fmla="*/ 0 h 10"/>
                  <a:gd name="T2" fmla="*/ 5 w 10"/>
                  <a:gd name="T3" fmla="*/ 7 h 10"/>
                  <a:gd name="T4" fmla="*/ 10 w 10"/>
                  <a:gd name="T5" fmla="*/ 1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5" y="7"/>
                    </a:lnTo>
                    <a:lnTo>
                      <a:pt x="10" y="1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50" name="Freeform 13">
                <a:extLst>
                  <a:ext uri="{FF2B5EF4-FFF2-40B4-BE49-F238E27FC236}">
                    <a16:creationId xmlns:a16="http://schemas.microsoft.com/office/drawing/2014/main" id="{22B61B67-4724-47EA-84D6-DE60CBABCB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5" y="3886"/>
                <a:ext cx="12" cy="1"/>
              </a:xfrm>
              <a:custGeom>
                <a:avLst/>
                <a:gdLst>
                  <a:gd name="T0" fmla="*/ 0 w 12"/>
                  <a:gd name="T1" fmla="*/ 0 h 1"/>
                  <a:gd name="T2" fmla="*/ 6 w 12"/>
                  <a:gd name="T3" fmla="*/ 1 h 1"/>
                  <a:gd name="T4" fmla="*/ 10 w 12"/>
                  <a:gd name="T5" fmla="*/ 1 h 1"/>
                  <a:gd name="T6" fmla="*/ 12 w 1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">
                    <a:moveTo>
                      <a:pt x="0" y="0"/>
                    </a:moveTo>
                    <a:lnTo>
                      <a:pt x="6" y="1"/>
                    </a:lnTo>
                    <a:lnTo>
                      <a:pt x="10" y="1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51" name="Freeform 14">
                <a:extLst>
                  <a:ext uri="{FF2B5EF4-FFF2-40B4-BE49-F238E27FC236}">
                    <a16:creationId xmlns:a16="http://schemas.microsoft.com/office/drawing/2014/main" id="{6E1C1555-BD42-45F7-935C-BAB14E1030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7" y="3872"/>
                <a:ext cx="10" cy="14"/>
              </a:xfrm>
              <a:custGeom>
                <a:avLst/>
                <a:gdLst>
                  <a:gd name="T0" fmla="*/ 0 w 10"/>
                  <a:gd name="T1" fmla="*/ 14 h 14"/>
                  <a:gd name="T2" fmla="*/ 2 w 10"/>
                  <a:gd name="T3" fmla="*/ 12 h 14"/>
                  <a:gd name="T4" fmla="*/ 6 w 10"/>
                  <a:gd name="T5" fmla="*/ 8 h 14"/>
                  <a:gd name="T6" fmla="*/ 10 w 10"/>
                  <a:gd name="T7" fmla="*/ 0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14"/>
                    </a:moveTo>
                    <a:lnTo>
                      <a:pt x="2" y="12"/>
                    </a:lnTo>
                    <a:lnTo>
                      <a:pt x="6" y="8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52" name="Freeform 15">
                <a:extLst>
                  <a:ext uri="{FF2B5EF4-FFF2-40B4-BE49-F238E27FC236}">
                    <a16:creationId xmlns:a16="http://schemas.microsoft.com/office/drawing/2014/main" id="{7E603388-F609-4323-A848-5220B0F168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7" y="3851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5 w 11"/>
                  <a:gd name="T3" fmla="*/ 11 h 21"/>
                  <a:gd name="T4" fmla="*/ 11 w 11"/>
                  <a:gd name="T5" fmla="*/ 0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53" name="Freeform 16">
                <a:extLst>
                  <a:ext uri="{FF2B5EF4-FFF2-40B4-BE49-F238E27FC236}">
                    <a16:creationId xmlns:a16="http://schemas.microsoft.com/office/drawing/2014/main" id="{2F942473-1F4F-43F2-B9AF-A25D2E0974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8" y="3825"/>
                <a:ext cx="11" cy="26"/>
              </a:xfrm>
              <a:custGeom>
                <a:avLst/>
                <a:gdLst>
                  <a:gd name="T0" fmla="*/ 0 w 11"/>
                  <a:gd name="T1" fmla="*/ 26 h 26"/>
                  <a:gd name="T2" fmla="*/ 6 w 11"/>
                  <a:gd name="T3" fmla="*/ 13 h 26"/>
                  <a:gd name="T4" fmla="*/ 11 w 11"/>
                  <a:gd name="T5" fmla="*/ 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6">
                    <a:moveTo>
                      <a:pt x="0" y="26"/>
                    </a:moveTo>
                    <a:lnTo>
                      <a:pt x="6" y="13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54" name="Freeform 17">
                <a:extLst>
                  <a:ext uri="{FF2B5EF4-FFF2-40B4-BE49-F238E27FC236}">
                    <a16:creationId xmlns:a16="http://schemas.microsoft.com/office/drawing/2014/main" id="{217999B9-FF30-46C5-AC46-1D23C36FA9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9" y="3802"/>
                <a:ext cx="11" cy="23"/>
              </a:xfrm>
              <a:custGeom>
                <a:avLst/>
                <a:gdLst>
                  <a:gd name="T0" fmla="*/ 0 w 11"/>
                  <a:gd name="T1" fmla="*/ 23 h 23"/>
                  <a:gd name="T2" fmla="*/ 5 w 11"/>
                  <a:gd name="T3" fmla="*/ 10 h 23"/>
                  <a:gd name="T4" fmla="*/ 11 w 11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3">
                    <a:moveTo>
                      <a:pt x="0" y="23"/>
                    </a:moveTo>
                    <a:lnTo>
                      <a:pt x="5" y="10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55" name="Freeform 18">
                <a:extLst>
                  <a:ext uri="{FF2B5EF4-FFF2-40B4-BE49-F238E27FC236}">
                    <a16:creationId xmlns:a16="http://schemas.microsoft.com/office/drawing/2014/main" id="{894EF830-D59E-4DC3-B945-028886AF57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0" y="3787"/>
                <a:ext cx="11" cy="15"/>
              </a:xfrm>
              <a:custGeom>
                <a:avLst/>
                <a:gdLst>
                  <a:gd name="T0" fmla="*/ 0 w 11"/>
                  <a:gd name="T1" fmla="*/ 15 h 15"/>
                  <a:gd name="T2" fmla="*/ 5 w 11"/>
                  <a:gd name="T3" fmla="*/ 6 h 15"/>
                  <a:gd name="T4" fmla="*/ 9 w 11"/>
                  <a:gd name="T5" fmla="*/ 2 h 15"/>
                  <a:gd name="T6" fmla="*/ 11 w 11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5">
                    <a:moveTo>
                      <a:pt x="0" y="15"/>
                    </a:moveTo>
                    <a:lnTo>
                      <a:pt x="5" y="6"/>
                    </a:lnTo>
                    <a:lnTo>
                      <a:pt x="9" y="2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56" name="Freeform 19">
                <a:extLst>
                  <a:ext uri="{FF2B5EF4-FFF2-40B4-BE49-F238E27FC236}">
                    <a16:creationId xmlns:a16="http://schemas.microsoft.com/office/drawing/2014/main" id="{4EB25F85-6AA8-4A54-A84B-E10B68F309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1" y="3785"/>
                <a:ext cx="11" cy="2"/>
              </a:xfrm>
              <a:custGeom>
                <a:avLst/>
                <a:gdLst>
                  <a:gd name="T0" fmla="*/ 0 w 11"/>
                  <a:gd name="T1" fmla="*/ 2 h 2"/>
                  <a:gd name="T2" fmla="*/ 6 w 11"/>
                  <a:gd name="T3" fmla="*/ 0 h 2"/>
                  <a:gd name="T4" fmla="*/ 11 w 11"/>
                  <a:gd name="T5" fmla="*/ 0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">
                    <a:moveTo>
                      <a:pt x="0" y="2"/>
                    </a:moveTo>
                    <a:lnTo>
                      <a:pt x="6" y="0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57" name="Freeform 20">
                <a:extLst>
                  <a:ext uri="{FF2B5EF4-FFF2-40B4-BE49-F238E27FC236}">
                    <a16:creationId xmlns:a16="http://schemas.microsoft.com/office/drawing/2014/main" id="{7D7F83E3-E428-4716-8E75-43CDC92702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2" y="3785"/>
                <a:ext cx="10" cy="10"/>
              </a:xfrm>
              <a:custGeom>
                <a:avLst/>
                <a:gdLst>
                  <a:gd name="T0" fmla="*/ 0 w 10"/>
                  <a:gd name="T1" fmla="*/ 0 h 10"/>
                  <a:gd name="T2" fmla="*/ 2 w 10"/>
                  <a:gd name="T3" fmla="*/ 1 h 10"/>
                  <a:gd name="T4" fmla="*/ 4 w 10"/>
                  <a:gd name="T5" fmla="*/ 3 h 10"/>
                  <a:gd name="T6" fmla="*/ 10 w 10"/>
                  <a:gd name="T7" fmla="*/ 1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2" y="1"/>
                    </a:lnTo>
                    <a:lnTo>
                      <a:pt x="4" y="3"/>
                    </a:lnTo>
                    <a:lnTo>
                      <a:pt x="10" y="1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58" name="Freeform 21">
                <a:extLst>
                  <a:ext uri="{FF2B5EF4-FFF2-40B4-BE49-F238E27FC236}">
                    <a16:creationId xmlns:a16="http://schemas.microsoft.com/office/drawing/2014/main" id="{7BEDD4A8-9B4E-4238-B021-A1B3BD9C17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2" y="3795"/>
                <a:ext cx="12" cy="20"/>
              </a:xfrm>
              <a:custGeom>
                <a:avLst/>
                <a:gdLst>
                  <a:gd name="T0" fmla="*/ 0 w 12"/>
                  <a:gd name="T1" fmla="*/ 0 h 20"/>
                  <a:gd name="T2" fmla="*/ 6 w 12"/>
                  <a:gd name="T3" fmla="*/ 9 h 20"/>
                  <a:gd name="T4" fmla="*/ 12 w 12"/>
                  <a:gd name="T5" fmla="*/ 2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0">
                    <a:moveTo>
                      <a:pt x="0" y="0"/>
                    </a:moveTo>
                    <a:lnTo>
                      <a:pt x="6" y="9"/>
                    </a:lnTo>
                    <a:lnTo>
                      <a:pt x="12" y="2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59" name="Freeform 22">
                <a:extLst>
                  <a:ext uri="{FF2B5EF4-FFF2-40B4-BE49-F238E27FC236}">
                    <a16:creationId xmlns:a16="http://schemas.microsoft.com/office/drawing/2014/main" id="{972AE508-F409-46F1-B148-BF3FF1D9BA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4" y="3815"/>
                <a:ext cx="10" cy="25"/>
              </a:xfrm>
              <a:custGeom>
                <a:avLst/>
                <a:gdLst>
                  <a:gd name="T0" fmla="*/ 0 w 10"/>
                  <a:gd name="T1" fmla="*/ 0 h 25"/>
                  <a:gd name="T2" fmla="*/ 5 w 10"/>
                  <a:gd name="T3" fmla="*/ 12 h 25"/>
                  <a:gd name="T4" fmla="*/ 10 w 10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0"/>
                    </a:moveTo>
                    <a:lnTo>
                      <a:pt x="5" y="12"/>
                    </a:lnTo>
                    <a:lnTo>
                      <a:pt x="10" y="25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60" name="Freeform 23">
                <a:extLst>
                  <a:ext uri="{FF2B5EF4-FFF2-40B4-BE49-F238E27FC236}">
                    <a16:creationId xmlns:a16="http://schemas.microsoft.com/office/drawing/2014/main" id="{BC7D9A90-1D99-4C3E-ADFE-59386B296B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4" y="3840"/>
                <a:ext cx="10" cy="24"/>
              </a:xfrm>
              <a:custGeom>
                <a:avLst/>
                <a:gdLst>
                  <a:gd name="T0" fmla="*/ 0 w 10"/>
                  <a:gd name="T1" fmla="*/ 0 h 24"/>
                  <a:gd name="T2" fmla="*/ 5 w 10"/>
                  <a:gd name="T3" fmla="*/ 13 h 24"/>
                  <a:gd name="T4" fmla="*/ 10 w 10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0"/>
                    </a:moveTo>
                    <a:lnTo>
                      <a:pt x="5" y="13"/>
                    </a:lnTo>
                    <a:lnTo>
                      <a:pt x="10" y="24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61" name="Freeform 24">
                <a:extLst>
                  <a:ext uri="{FF2B5EF4-FFF2-40B4-BE49-F238E27FC236}">
                    <a16:creationId xmlns:a16="http://schemas.microsoft.com/office/drawing/2014/main" id="{E9F101CF-2B52-4262-B2A9-372E183B66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4" y="3864"/>
                <a:ext cx="12" cy="18"/>
              </a:xfrm>
              <a:custGeom>
                <a:avLst/>
                <a:gdLst>
                  <a:gd name="T0" fmla="*/ 0 w 12"/>
                  <a:gd name="T1" fmla="*/ 0 h 18"/>
                  <a:gd name="T2" fmla="*/ 6 w 12"/>
                  <a:gd name="T3" fmla="*/ 11 h 18"/>
                  <a:gd name="T4" fmla="*/ 10 w 12"/>
                  <a:gd name="T5" fmla="*/ 14 h 18"/>
                  <a:gd name="T6" fmla="*/ 12 w 12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8">
                    <a:moveTo>
                      <a:pt x="0" y="0"/>
                    </a:moveTo>
                    <a:lnTo>
                      <a:pt x="6" y="11"/>
                    </a:lnTo>
                    <a:lnTo>
                      <a:pt x="10" y="14"/>
                    </a:lnTo>
                    <a:lnTo>
                      <a:pt x="12" y="18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62" name="Freeform 25">
                <a:extLst>
                  <a:ext uri="{FF2B5EF4-FFF2-40B4-BE49-F238E27FC236}">
                    <a16:creationId xmlns:a16="http://schemas.microsoft.com/office/drawing/2014/main" id="{66D6B64A-EB95-49E9-9CE2-6856C6A2A3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6" y="3882"/>
                <a:ext cx="10" cy="5"/>
              </a:xfrm>
              <a:custGeom>
                <a:avLst/>
                <a:gdLst>
                  <a:gd name="T0" fmla="*/ 0 w 10"/>
                  <a:gd name="T1" fmla="*/ 0 h 5"/>
                  <a:gd name="T2" fmla="*/ 6 w 10"/>
                  <a:gd name="T3" fmla="*/ 4 h 5"/>
                  <a:gd name="T4" fmla="*/ 10 w 10"/>
                  <a:gd name="T5" fmla="*/ 5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5">
                    <a:moveTo>
                      <a:pt x="0" y="0"/>
                    </a:moveTo>
                    <a:lnTo>
                      <a:pt x="6" y="4"/>
                    </a:lnTo>
                    <a:lnTo>
                      <a:pt x="10" y="5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63" name="Freeform 26">
                <a:extLst>
                  <a:ext uri="{FF2B5EF4-FFF2-40B4-BE49-F238E27FC236}">
                    <a16:creationId xmlns:a16="http://schemas.microsoft.com/office/drawing/2014/main" id="{30E8A793-0B4E-4E97-A78C-806B4F93B3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6" y="3882"/>
                <a:ext cx="11" cy="5"/>
              </a:xfrm>
              <a:custGeom>
                <a:avLst/>
                <a:gdLst>
                  <a:gd name="T0" fmla="*/ 0 w 11"/>
                  <a:gd name="T1" fmla="*/ 5 h 5"/>
                  <a:gd name="T2" fmla="*/ 5 w 11"/>
                  <a:gd name="T3" fmla="*/ 4 h 5"/>
                  <a:gd name="T4" fmla="*/ 11 w 11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5">
                    <a:moveTo>
                      <a:pt x="0" y="5"/>
                    </a:moveTo>
                    <a:lnTo>
                      <a:pt x="5" y="4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64" name="Freeform 27">
                <a:extLst>
                  <a:ext uri="{FF2B5EF4-FFF2-40B4-BE49-F238E27FC236}">
                    <a16:creationId xmlns:a16="http://schemas.microsoft.com/office/drawing/2014/main" id="{07D074C1-0A1A-4103-8651-C641EB9DC7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7" y="3864"/>
                <a:ext cx="11" cy="18"/>
              </a:xfrm>
              <a:custGeom>
                <a:avLst/>
                <a:gdLst>
                  <a:gd name="T0" fmla="*/ 0 w 11"/>
                  <a:gd name="T1" fmla="*/ 18 h 18"/>
                  <a:gd name="T2" fmla="*/ 2 w 11"/>
                  <a:gd name="T3" fmla="*/ 14 h 18"/>
                  <a:gd name="T4" fmla="*/ 6 w 11"/>
                  <a:gd name="T5" fmla="*/ 11 h 18"/>
                  <a:gd name="T6" fmla="*/ 11 w 11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8">
                    <a:moveTo>
                      <a:pt x="0" y="18"/>
                    </a:moveTo>
                    <a:lnTo>
                      <a:pt x="2" y="14"/>
                    </a:lnTo>
                    <a:lnTo>
                      <a:pt x="6" y="11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65" name="Freeform 28">
                <a:extLst>
                  <a:ext uri="{FF2B5EF4-FFF2-40B4-BE49-F238E27FC236}">
                    <a16:creationId xmlns:a16="http://schemas.microsoft.com/office/drawing/2014/main" id="{C30DF6F7-D29D-4316-A307-AC510388F5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8" y="3839"/>
                <a:ext cx="11" cy="25"/>
              </a:xfrm>
              <a:custGeom>
                <a:avLst/>
                <a:gdLst>
                  <a:gd name="T0" fmla="*/ 0 w 11"/>
                  <a:gd name="T1" fmla="*/ 25 h 25"/>
                  <a:gd name="T2" fmla="*/ 3 w 11"/>
                  <a:gd name="T3" fmla="*/ 20 h 25"/>
                  <a:gd name="T4" fmla="*/ 5 w 11"/>
                  <a:gd name="T5" fmla="*/ 13 h 25"/>
                  <a:gd name="T6" fmla="*/ 11 w 11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5">
                    <a:moveTo>
                      <a:pt x="0" y="25"/>
                    </a:moveTo>
                    <a:lnTo>
                      <a:pt x="3" y="20"/>
                    </a:lnTo>
                    <a:lnTo>
                      <a:pt x="5" y="13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66" name="Freeform 29">
                <a:extLst>
                  <a:ext uri="{FF2B5EF4-FFF2-40B4-BE49-F238E27FC236}">
                    <a16:creationId xmlns:a16="http://schemas.microsoft.com/office/drawing/2014/main" id="{C7894A0D-E83D-4434-A0DB-E99F12D628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9" y="3815"/>
                <a:ext cx="11" cy="24"/>
              </a:xfrm>
              <a:custGeom>
                <a:avLst/>
                <a:gdLst>
                  <a:gd name="T0" fmla="*/ 0 w 11"/>
                  <a:gd name="T1" fmla="*/ 24 h 24"/>
                  <a:gd name="T2" fmla="*/ 5 w 11"/>
                  <a:gd name="T3" fmla="*/ 11 h 24"/>
                  <a:gd name="T4" fmla="*/ 11 w 11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4">
                    <a:moveTo>
                      <a:pt x="0" y="24"/>
                    </a:move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67" name="Freeform 30">
                <a:extLst>
                  <a:ext uri="{FF2B5EF4-FFF2-40B4-BE49-F238E27FC236}">
                    <a16:creationId xmlns:a16="http://schemas.microsoft.com/office/drawing/2014/main" id="{3B2CCB88-6789-4E7A-A41C-AF4894A469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0" y="3794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6 w 11"/>
                  <a:gd name="T3" fmla="*/ 9 h 21"/>
                  <a:gd name="T4" fmla="*/ 8 w 11"/>
                  <a:gd name="T5" fmla="*/ 5 h 21"/>
                  <a:gd name="T6" fmla="*/ 11 w 11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6" y="9"/>
                    </a:lnTo>
                    <a:lnTo>
                      <a:pt x="8" y="5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68" name="Freeform 31">
                <a:extLst>
                  <a:ext uri="{FF2B5EF4-FFF2-40B4-BE49-F238E27FC236}">
                    <a16:creationId xmlns:a16="http://schemas.microsoft.com/office/drawing/2014/main" id="{64739E28-3BD0-4120-8B12-B45F4B285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1" y="3785"/>
                <a:ext cx="10" cy="9"/>
              </a:xfrm>
              <a:custGeom>
                <a:avLst/>
                <a:gdLst>
                  <a:gd name="T0" fmla="*/ 0 w 10"/>
                  <a:gd name="T1" fmla="*/ 9 h 9"/>
                  <a:gd name="T2" fmla="*/ 4 w 10"/>
                  <a:gd name="T3" fmla="*/ 3 h 9"/>
                  <a:gd name="T4" fmla="*/ 10 w 10"/>
                  <a:gd name="T5" fmla="*/ 0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9">
                    <a:moveTo>
                      <a:pt x="0" y="9"/>
                    </a:moveTo>
                    <a:lnTo>
                      <a:pt x="4" y="3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69" name="Freeform 32">
                <a:extLst>
                  <a:ext uri="{FF2B5EF4-FFF2-40B4-BE49-F238E27FC236}">
                    <a16:creationId xmlns:a16="http://schemas.microsoft.com/office/drawing/2014/main" id="{4A7C3632-F22A-4134-8816-FA062F8B6C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1" y="3785"/>
                <a:ext cx="12" cy="2"/>
              </a:xfrm>
              <a:custGeom>
                <a:avLst/>
                <a:gdLst>
                  <a:gd name="T0" fmla="*/ 0 w 12"/>
                  <a:gd name="T1" fmla="*/ 0 h 2"/>
                  <a:gd name="T2" fmla="*/ 6 w 12"/>
                  <a:gd name="T3" fmla="*/ 0 h 2"/>
                  <a:gd name="T4" fmla="*/ 12 w 12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">
                    <a:moveTo>
                      <a:pt x="0" y="0"/>
                    </a:moveTo>
                    <a:lnTo>
                      <a:pt x="6" y="0"/>
                    </a:lnTo>
                    <a:lnTo>
                      <a:pt x="12" y="2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70" name="Freeform 33">
                <a:extLst>
                  <a:ext uri="{FF2B5EF4-FFF2-40B4-BE49-F238E27FC236}">
                    <a16:creationId xmlns:a16="http://schemas.microsoft.com/office/drawing/2014/main" id="{C3EA7094-D3C9-41BF-B2D1-E9A4204600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3" y="3787"/>
                <a:ext cx="10" cy="15"/>
              </a:xfrm>
              <a:custGeom>
                <a:avLst/>
                <a:gdLst>
                  <a:gd name="T0" fmla="*/ 0 w 10"/>
                  <a:gd name="T1" fmla="*/ 0 h 15"/>
                  <a:gd name="T2" fmla="*/ 2 w 10"/>
                  <a:gd name="T3" fmla="*/ 2 h 15"/>
                  <a:gd name="T4" fmla="*/ 5 w 10"/>
                  <a:gd name="T5" fmla="*/ 6 h 15"/>
                  <a:gd name="T6" fmla="*/ 10 w 10"/>
                  <a:gd name="T7" fmla="*/ 15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0"/>
                    </a:moveTo>
                    <a:lnTo>
                      <a:pt x="2" y="2"/>
                    </a:lnTo>
                    <a:lnTo>
                      <a:pt x="5" y="6"/>
                    </a:lnTo>
                    <a:lnTo>
                      <a:pt x="10" y="15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71" name="Freeform 34">
                <a:extLst>
                  <a:ext uri="{FF2B5EF4-FFF2-40B4-BE49-F238E27FC236}">
                    <a16:creationId xmlns:a16="http://schemas.microsoft.com/office/drawing/2014/main" id="{1E4ECFF8-397D-4FDE-A084-D419EF4179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3" y="3802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5 w 10"/>
                  <a:gd name="T3" fmla="*/ 10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5" y="10"/>
                    </a:lnTo>
                    <a:lnTo>
                      <a:pt x="10" y="23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72" name="Freeform 35">
                <a:extLst>
                  <a:ext uri="{FF2B5EF4-FFF2-40B4-BE49-F238E27FC236}">
                    <a16:creationId xmlns:a16="http://schemas.microsoft.com/office/drawing/2014/main" id="{0A294A19-ABC2-4566-8838-B51BD40A10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3" y="3825"/>
                <a:ext cx="12" cy="26"/>
              </a:xfrm>
              <a:custGeom>
                <a:avLst/>
                <a:gdLst>
                  <a:gd name="T0" fmla="*/ 0 w 12"/>
                  <a:gd name="T1" fmla="*/ 0 h 26"/>
                  <a:gd name="T2" fmla="*/ 6 w 12"/>
                  <a:gd name="T3" fmla="*/ 13 h 26"/>
                  <a:gd name="T4" fmla="*/ 12 w 12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6">
                    <a:moveTo>
                      <a:pt x="0" y="0"/>
                    </a:moveTo>
                    <a:lnTo>
                      <a:pt x="6" y="13"/>
                    </a:lnTo>
                    <a:lnTo>
                      <a:pt x="12" y="26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73" name="Freeform 36">
                <a:extLst>
                  <a:ext uri="{FF2B5EF4-FFF2-40B4-BE49-F238E27FC236}">
                    <a16:creationId xmlns:a16="http://schemas.microsoft.com/office/drawing/2014/main" id="{C2C7BE82-7670-4DFE-95B8-E9B6639B48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5" y="3851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6 w 10"/>
                  <a:gd name="T3" fmla="*/ 12 h 23"/>
                  <a:gd name="T4" fmla="*/ 8 w 10"/>
                  <a:gd name="T5" fmla="*/ 18 h 23"/>
                  <a:gd name="T6" fmla="*/ 10 w 10"/>
                  <a:gd name="T7" fmla="*/ 23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6" y="12"/>
                    </a:lnTo>
                    <a:lnTo>
                      <a:pt x="8" y="18"/>
                    </a:lnTo>
                    <a:lnTo>
                      <a:pt x="10" y="23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74" name="Freeform 37">
                <a:extLst>
                  <a:ext uri="{FF2B5EF4-FFF2-40B4-BE49-F238E27FC236}">
                    <a16:creationId xmlns:a16="http://schemas.microsoft.com/office/drawing/2014/main" id="{CF1E2E9A-09FC-418C-92CC-6382E7BEFD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5" y="3874"/>
                <a:ext cx="11" cy="12"/>
              </a:xfrm>
              <a:custGeom>
                <a:avLst/>
                <a:gdLst>
                  <a:gd name="T0" fmla="*/ 0 w 11"/>
                  <a:gd name="T1" fmla="*/ 0 h 12"/>
                  <a:gd name="T2" fmla="*/ 5 w 11"/>
                  <a:gd name="T3" fmla="*/ 8 h 12"/>
                  <a:gd name="T4" fmla="*/ 8 w 11"/>
                  <a:gd name="T5" fmla="*/ 10 h 12"/>
                  <a:gd name="T6" fmla="*/ 11 w 11"/>
                  <a:gd name="T7" fmla="*/ 12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0" y="0"/>
                    </a:moveTo>
                    <a:lnTo>
                      <a:pt x="5" y="8"/>
                    </a:lnTo>
                    <a:lnTo>
                      <a:pt x="8" y="10"/>
                    </a:lnTo>
                    <a:lnTo>
                      <a:pt x="11" y="12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75" name="Freeform 38">
                <a:extLst>
                  <a:ext uri="{FF2B5EF4-FFF2-40B4-BE49-F238E27FC236}">
                    <a16:creationId xmlns:a16="http://schemas.microsoft.com/office/drawing/2014/main" id="{A66174E4-2D16-4228-B32A-DE7EB56A81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3886"/>
                <a:ext cx="11" cy="1"/>
              </a:xfrm>
              <a:custGeom>
                <a:avLst/>
                <a:gdLst>
                  <a:gd name="T0" fmla="*/ 0 w 11"/>
                  <a:gd name="T1" fmla="*/ 0 h 1"/>
                  <a:gd name="T2" fmla="*/ 6 w 11"/>
                  <a:gd name="T3" fmla="*/ 1 h 1"/>
                  <a:gd name="T4" fmla="*/ 11 w 1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">
                    <a:moveTo>
                      <a:pt x="0" y="0"/>
                    </a:moveTo>
                    <a:lnTo>
                      <a:pt x="6" y="1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76" name="Freeform 39">
                <a:extLst>
                  <a:ext uri="{FF2B5EF4-FFF2-40B4-BE49-F238E27FC236}">
                    <a16:creationId xmlns:a16="http://schemas.microsoft.com/office/drawing/2014/main" id="{493F2E15-381E-4800-83B4-385A9AD87B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7" y="3875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3 w 11"/>
                  <a:gd name="T3" fmla="*/ 9 h 11"/>
                  <a:gd name="T4" fmla="*/ 5 w 11"/>
                  <a:gd name="T5" fmla="*/ 7 h 11"/>
                  <a:gd name="T6" fmla="*/ 11 w 11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3" y="9"/>
                    </a:lnTo>
                    <a:lnTo>
                      <a:pt x="5" y="7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77" name="Freeform 40">
                <a:extLst>
                  <a:ext uri="{FF2B5EF4-FFF2-40B4-BE49-F238E27FC236}">
                    <a16:creationId xmlns:a16="http://schemas.microsoft.com/office/drawing/2014/main" id="{5CA7CCA6-1718-4A4C-85BF-16F855C864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8" y="3854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2 w 11"/>
                  <a:gd name="T3" fmla="*/ 16 h 21"/>
                  <a:gd name="T4" fmla="*/ 5 w 11"/>
                  <a:gd name="T5" fmla="*/ 11 h 21"/>
                  <a:gd name="T6" fmla="*/ 11 w 11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2" y="16"/>
                    </a:ln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78" name="Freeform 41">
                <a:extLst>
                  <a:ext uri="{FF2B5EF4-FFF2-40B4-BE49-F238E27FC236}">
                    <a16:creationId xmlns:a16="http://schemas.microsoft.com/office/drawing/2014/main" id="{16D9CA4C-5808-42B9-8121-268D1AF08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9" y="3829"/>
                <a:ext cx="11" cy="25"/>
              </a:xfrm>
              <a:custGeom>
                <a:avLst/>
                <a:gdLst>
                  <a:gd name="T0" fmla="*/ 0 w 11"/>
                  <a:gd name="T1" fmla="*/ 25 h 25"/>
                  <a:gd name="T2" fmla="*/ 6 w 11"/>
                  <a:gd name="T3" fmla="*/ 12 h 25"/>
                  <a:gd name="T4" fmla="*/ 11 w 11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5">
                    <a:moveTo>
                      <a:pt x="0" y="25"/>
                    </a:moveTo>
                    <a:lnTo>
                      <a:pt x="6" y="12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79" name="Freeform 42">
                <a:extLst>
                  <a:ext uri="{FF2B5EF4-FFF2-40B4-BE49-F238E27FC236}">
                    <a16:creationId xmlns:a16="http://schemas.microsoft.com/office/drawing/2014/main" id="{ACEEBF5F-6C86-4274-9356-F6A53AAF38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0" y="3804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4 w 10"/>
                  <a:gd name="T3" fmla="*/ 12 h 25"/>
                  <a:gd name="T4" fmla="*/ 8 w 10"/>
                  <a:gd name="T5" fmla="*/ 6 h 25"/>
                  <a:gd name="T6" fmla="*/ 10 w 10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4" y="12"/>
                    </a:lnTo>
                    <a:lnTo>
                      <a:pt x="8" y="6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80" name="Freeform 43">
                <a:extLst>
                  <a:ext uri="{FF2B5EF4-FFF2-40B4-BE49-F238E27FC236}">
                    <a16:creationId xmlns:a16="http://schemas.microsoft.com/office/drawing/2014/main" id="{2354CC3B-0D47-4815-8947-C53B4714EE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0" y="3788"/>
                <a:ext cx="12" cy="16"/>
              </a:xfrm>
              <a:custGeom>
                <a:avLst/>
                <a:gdLst>
                  <a:gd name="T0" fmla="*/ 0 w 12"/>
                  <a:gd name="T1" fmla="*/ 16 h 16"/>
                  <a:gd name="T2" fmla="*/ 6 w 12"/>
                  <a:gd name="T3" fmla="*/ 7 h 16"/>
                  <a:gd name="T4" fmla="*/ 9 w 12"/>
                  <a:gd name="T5" fmla="*/ 4 h 16"/>
                  <a:gd name="T6" fmla="*/ 12 w 12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6">
                    <a:moveTo>
                      <a:pt x="0" y="16"/>
                    </a:moveTo>
                    <a:lnTo>
                      <a:pt x="6" y="7"/>
                    </a:lnTo>
                    <a:lnTo>
                      <a:pt x="9" y="4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81" name="Freeform 44">
                <a:extLst>
                  <a:ext uri="{FF2B5EF4-FFF2-40B4-BE49-F238E27FC236}">
                    <a16:creationId xmlns:a16="http://schemas.microsoft.com/office/drawing/2014/main" id="{9D5F34F7-CF1E-45B7-A11E-25F252104B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2" y="3785"/>
                <a:ext cx="10" cy="3"/>
              </a:xfrm>
              <a:custGeom>
                <a:avLst/>
                <a:gdLst>
                  <a:gd name="T0" fmla="*/ 0 w 10"/>
                  <a:gd name="T1" fmla="*/ 3 h 3"/>
                  <a:gd name="T2" fmla="*/ 5 w 10"/>
                  <a:gd name="T3" fmla="*/ 0 h 3"/>
                  <a:gd name="T4" fmla="*/ 10 w 10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3">
                    <a:moveTo>
                      <a:pt x="0" y="3"/>
                    </a:moveTo>
                    <a:lnTo>
                      <a:pt x="5" y="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82" name="Freeform 45">
                <a:extLst>
                  <a:ext uri="{FF2B5EF4-FFF2-40B4-BE49-F238E27FC236}">
                    <a16:creationId xmlns:a16="http://schemas.microsoft.com/office/drawing/2014/main" id="{810E45FE-423E-4B2F-9E23-F4915ECDAF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3785"/>
                <a:ext cx="10" cy="8"/>
              </a:xfrm>
              <a:custGeom>
                <a:avLst/>
                <a:gdLst>
                  <a:gd name="T0" fmla="*/ 0 w 10"/>
                  <a:gd name="T1" fmla="*/ 0 h 8"/>
                  <a:gd name="T2" fmla="*/ 5 w 10"/>
                  <a:gd name="T3" fmla="*/ 2 h 8"/>
                  <a:gd name="T4" fmla="*/ 10 w 10"/>
                  <a:gd name="T5" fmla="*/ 8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8">
                    <a:moveTo>
                      <a:pt x="0" y="0"/>
                    </a:moveTo>
                    <a:lnTo>
                      <a:pt x="5" y="2"/>
                    </a:lnTo>
                    <a:lnTo>
                      <a:pt x="10" y="8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83" name="Freeform 46">
                <a:extLst>
                  <a:ext uri="{FF2B5EF4-FFF2-40B4-BE49-F238E27FC236}">
                    <a16:creationId xmlns:a16="http://schemas.microsoft.com/office/drawing/2014/main" id="{511A0CAA-5BC5-44B6-987C-690E741B00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2" y="3793"/>
                <a:ext cx="12" cy="18"/>
              </a:xfrm>
              <a:custGeom>
                <a:avLst/>
                <a:gdLst>
                  <a:gd name="T0" fmla="*/ 0 w 12"/>
                  <a:gd name="T1" fmla="*/ 0 h 18"/>
                  <a:gd name="T2" fmla="*/ 3 w 12"/>
                  <a:gd name="T3" fmla="*/ 3 h 18"/>
                  <a:gd name="T4" fmla="*/ 6 w 12"/>
                  <a:gd name="T5" fmla="*/ 8 h 18"/>
                  <a:gd name="T6" fmla="*/ 12 w 12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8">
                    <a:moveTo>
                      <a:pt x="0" y="0"/>
                    </a:moveTo>
                    <a:lnTo>
                      <a:pt x="3" y="3"/>
                    </a:lnTo>
                    <a:lnTo>
                      <a:pt x="6" y="8"/>
                    </a:lnTo>
                    <a:lnTo>
                      <a:pt x="12" y="18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84" name="Freeform 47">
                <a:extLst>
                  <a:ext uri="{FF2B5EF4-FFF2-40B4-BE49-F238E27FC236}">
                    <a16:creationId xmlns:a16="http://schemas.microsoft.com/office/drawing/2014/main" id="{2D6501F5-AF77-4E1E-82DA-B81543FBF1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4" y="3811"/>
                <a:ext cx="10" cy="26"/>
              </a:xfrm>
              <a:custGeom>
                <a:avLst/>
                <a:gdLst>
                  <a:gd name="T0" fmla="*/ 0 w 10"/>
                  <a:gd name="T1" fmla="*/ 0 h 26"/>
                  <a:gd name="T2" fmla="*/ 2 w 10"/>
                  <a:gd name="T3" fmla="*/ 6 h 26"/>
                  <a:gd name="T4" fmla="*/ 5 w 10"/>
                  <a:gd name="T5" fmla="*/ 13 h 26"/>
                  <a:gd name="T6" fmla="*/ 10 w 10"/>
                  <a:gd name="T7" fmla="*/ 26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6">
                    <a:moveTo>
                      <a:pt x="0" y="0"/>
                    </a:moveTo>
                    <a:lnTo>
                      <a:pt x="2" y="6"/>
                    </a:lnTo>
                    <a:lnTo>
                      <a:pt x="5" y="13"/>
                    </a:lnTo>
                    <a:lnTo>
                      <a:pt x="10" y="26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85" name="Freeform 48">
                <a:extLst>
                  <a:ext uri="{FF2B5EF4-FFF2-40B4-BE49-F238E27FC236}">
                    <a16:creationId xmlns:a16="http://schemas.microsoft.com/office/drawing/2014/main" id="{42DDA7D2-4300-4CA2-90E5-A35580A1E5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4" y="3837"/>
                <a:ext cx="12" cy="24"/>
              </a:xfrm>
              <a:custGeom>
                <a:avLst/>
                <a:gdLst>
                  <a:gd name="T0" fmla="*/ 0 w 12"/>
                  <a:gd name="T1" fmla="*/ 0 h 24"/>
                  <a:gd name="T2" fmla="*/ 6 w 12"/>
                  <a:gd name="T3" fmla="*/ 12 h 24"/>
                  <a:gd name="T4" fmla="*/ 12 w 12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4">
                    <a:moveTo>
                      <a:pt x="0" y="0"/>
                    </a:moveTo>
                    <a:lnTo>
                      <a:pt x="6" y="12"/>
                    </a:lnTo>
                    <a:lnTo>
                      <a:pt x="12" y="24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86" name="Freeform 49">
                <a:extLst>
                  <a:ext uri="{FF2B5EF4-FFF2-40B4-BE49-F238E27FC236}">
                    <a16:creationId xmlns:a16="http://schemas.microsoft.com/office/drawing/2014/main" id="{536ECBFF-D2AF-488F-A183-A9F51673CC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6" y="3861"/>
                <a:ext cx="10" cy="19"/>
              </a:xfrm>
              <a:custGeom>
                <a:avLst/>
                <a:gdLst>
                  <a:gd name="T0" fmla="*/ 0 w 10"/>
                  <a:gd name="T1" fmla="*/ 0 h 19"/>
                  <a:gd name="T2" fmla="*/ 6 w 10"/>
                  <a:gd name="T3" fmla="*/ 10 h 19"/>
                  <a:gd name="T4" fmla="*/ 8 w 10"/>
                  <a:gd name="T5" fmla="*/ 16 h 19"/>
                  <a:gd name="T6" fmla="*/ 10 w 10"/>
                  <a:gd name="T7" fmla="*/ 19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9">
                    <a:moveTo>
                      <a:pt x="0" y="0"/>
                    </a:moveTo>
                    <a:lnTo>
                      <a:pt x="6" y="10"/>
                    </a:lnTo>
                    <a:lnTo>
                      <a:pt x="8" y="16"/>
                    </a:lnTo>
                    <a:lnTo>
                      <a:pt x="10" y="19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87" name="Freeform 50">
                <a:extLst>
                  <a:ext uri="{FF2B5EF4-FFF2-40B4-BE49-F238E27FC236}">
                    <a16:creationId xmlns:a16="http://schemas.microsoft.com/office/drawing/2014/main" id="{396C1D63-B845-4A93-8F87-0519A5389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6" y="3880"/>
                <a:ext cx="11" cy="7"/>
              </a:xfrm>
              <a:custGeom>
                <a:avLst/>
                <a:gdLst>
                  <a:gd name="T0" fmla="*/ 0 w 11"/>
                  <a:gd name="T1" fmla="*/ 0 h 7"/>
                  <a:gd name="T2" fmla="*/ 5 w 11"/>
                  <a:gd name="T3" fmla="*/ 5 h 7"/>
                  <a:gd name="T4" fmla="*/ 11 w 11"/>
                  <a:gd name="T5" fmla="*/ 7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0" y="0"/>
                    </a:moveTo>
                    <a:lnTo>
                      <a:pt x="5" y="5"/>
                    </a:lnTo>
                    <a:lnTo>
                      <a:pt x="11" y="7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88" name="Freeform 51">
                <a:extLst>
                  <a:ext uri="{FF2B5EF4-FFF2-40B4-BE49-F238E27FC236}">
                    <a16:creationId xmlns:a16="http://schemas.microsoft.com/office/drawing/2014/main" id="{E9EBCB66-2233-45E2-A270-740A22EC47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7" y="3883"/>
                <a:ext cx="11" cy="4"/>
              </a:xfrm>
              <a:custGeom>
                <a:avLst/>
                <a:gdLst>
                  <a:gd name="T0" fmla="*/ 0 w 11"/>
                  <a:gd name="T1" fmla="*/ 4 h 4"/>
                  <a:gd name="T2" fmla="*/ 5 w 11"/>
                  <a:gd name="T3" fmla="*/ 3 h 4"/>
                  <a:gd name="T4" fmla="*/ 11 w 11"/>
                  <a:gd name="T5" fmla="*/ 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4">
                    <a:moveTo>
                      <a:pt x="0" y="4"/>
                    </a:moveTo>
                    <a:lnTo>
                      <a:pt x="5" y="3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89" name="Freeform 52">
                <a:extLst>
                  <a:ext uri="{FF2B5EF4-FFF2-40B4-BE49-F238E27FC236}">
                    <a16:creationId xmlns:a16="http://schemas.microsoft.com/office/drawing/2014/main" id="{A412C6CF-AC47-4F1C-AF69-A0F38762FE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8" y="3867"/>
                <a:ext cx="11" cy="16"/>
              </a:xfrm>
              <a:custGeom>
                <a:avLst/>
                <a:gdLst>
                  <a:gd name="T0" fmla="*/ 0 w 11"/>
                  <a:gd name="T1" fmla="*/ 16 h 16"/>
                  <a:gd name="T2" fmla="*/ 3 w 11"/>
                  <a:gd name="T3" fmla="*/ 12 h 16"/>
                  <a:gd name="T4" fmla="*/ 6 w 11"/>
                  <a:gd name="T5" fmla="*/ 9 h 16"/>
                  <a:gd name="T6" fmla="*/ 11 w 11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6">
                    <a:moveTo>
                      <a:pt x="0" y="16"/>
                    </a:moveTo>
                    <a:lnTo>
                      <a:pt x="3" y="12"/>
                    </a:lnTo>
                    <a:lnTo>
                      <a:pt x="6" y="9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90" name="Freeform 53">
                <a:extLst>
                  <a:ext uri="{FF2B5EF4-FFF2-40B4-BE49-F238E27FC236}">
                    <a16:creationId xmlns:a16="http://schemas.microsoft.com/office/drawing/2014/main" id="{F0A196A5-EDC2-41FB-B8A8-EE642846B4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9" y="3842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2 w 10"/>
                  <a:gd name="T3" fmla="*/ 19 h 25"/>
                  <a:gd name="T4" fmla="*/ 4 w 10"/>
                  <a:gd name="T5" fmla="*/ 13 h 25"/>
                  <a:gd name="T6" fmla="*/ 10 w 10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2" y="19"/>
                    </a:lnTo>
                    <a:lnTo>
                      <a:pt x="4" y="13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91" name="Freeform 54">
                <a:extLst>
                  <a:ext uri="{FF2B5EF4-FFF2-40B4-BE49-F238E27FC236}">
                    <a16:creationId xmlns:a16="http://schemas.microsoft.com/office/drawing/2014/main" id="{5580F5E4-8959-48B3-9B56-3236D4822F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9" y="3817"/>
                <a:ext cx="12" cy="25"/>
              </a:xfrm>
              <a:custGeom>
                <a:avLst/>
                <a:gdLst>
                  <a:gd name="T0" fmla="*/ 0 w 12"/>
                  <a:gd name="T1" fmla="*/ 25 h 25"/>
                  <a:gd name="T2" fmla="*/ 6 w 12"/>
                  <a:gd name="T3" fmla="*/ 13 h 25"/>
                  <a:gd name="T4" fmla="*/ 12 w 12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25"/>
                    </a:move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92" name="Freeform 55">
                <a:extLst>
                  <a:ext uri="{FF2B5EF4-FFF2-40B4-BE49-F238E27FC236}">
                    <a16:creationId xmlns:a16="http://schemas.microsoft.com/office/drawing/2014/main" id="{2AE427F8-6F66-4C64-93DC-440C63E1CE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1" y="3796"/>
                <a:ext cx="10" cy="21"/>
              </a:xfrm>
              <a:custGeom>
                <a:avLst/>
                <a:gdLst>
                  <a:gd name="T0" fmla="*/ 0 w 10"/>
                  <a:gd name="T1" fmla="*/ 21 h 21"/>
                  <a:gd name="T2" fmla="*/ 5 w 10"/>
                  <a:gd name="T3" fmla="*/ 10 h 21"/>
                  <a:gd name="T4" fmla="*/ 8 w 10"/>
                  <a:gd name="T5" fmla="*/ 5 h 21"/>
                  <a:gd name="T6" fmla="*/ 10 w 10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1">
                    <a:moveTo>
                      <a:pt x="0" y="21"/>
                    </a:moveTo>
                    <a:lnTo>
                      <a:pt x="5" y="10"/>
                    </a:lnTo>
                    <a:lnTo>
                      <a:pt x="8" y="5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93" name="Freeform 56">
                <a:extLst>
                  <a:ext uri="{FF2B5EF4-FFF2-40B4-BE49-F238E27FC236}">
                    <a16:creationId xmlns:a16="http://schemas.microsoft.com/office/drawing/2014/main" id="{A6EF6341-DD2A-4B5E-B877-7C5030E1B3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1" y="3785"/>
                <a:ext cx="10" cy="11"/>
              </a:xfrm>
              <a:custGeom>
                <a:avLst/>
                <a:gdLst>
                  <a:gd name="T0" fmla="*/ 0 w 10"/>
                  <a:gd name="T1" fmla="*/ 11 h 11"/>
                  <a:gd name="T2" fmla="*/ 5 w 10"/>
                  <a:gd name="T3" fmla="*/ 4 h 11"/>
                  <a:gd name="T4" fmla="*/ 8 w 10"/>
                  <a:gd name="T5" fmla="*/ 2 h 11"/>
                  <a:gd name="T6" fmla="*/ 10 w 10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5" y="4"/>
                    </a:lnTo>
                    <a:lnTo>
                      <a:pt x="8" y="2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94" name="Freeform 57">
                <a:extLst>
                  <a:ext uri="{FF2B5EF4-FFF2-40B4-BE49-F238E27FC236}">
                    <a16:creationId xmlns:a16="http://schemas.microsoft.com/office/drawing/2014/main" id="{6C4C8D73-4CC2-4DB6-9D37-0331CA3BA9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1" y="3784"/>
                <a:ext cx="12" cy="2"/>
              </a:xfrm>
              <a:custGeom>
                <a:avLst/>
                <a:gdLst>
                  <a:gd name="T0" fmla="*/ 0 w 12"/>
                  <a:gd name="T1" fmla="*/ 1 h 2"/>
                  <a:gd name="T2" fmla="*/ 6 w 12"/>
                  <a:gd name="T3" fmla="*/ 0 h 2"/>
                  <a:gd name="T4" fmla="*/ 12 w 12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">
                    <a:moveTo>
                      <a:pt x="0" y="1"/>
                    </a:moveTo>
                    <a:lnTo>
                      <a:pt x="6" y="0"/>
                    </a:lnTo>
                    <a:lnTo>
                      <a:pt x="12" y="2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95" name="Freeform 58">
                <a:extLst>
                  <a:ext uri="{FF2B5EF4-FFF2-40B4-BE49-F238E27FC236}">
                    <a16:creationId xmlns:a16="http://schemas.microsoft.com/office/drawing/2014/main" id="{7CA395EB-0D4E-4BB7-8D8A-7B863B5434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3786"/>
                <a:ext cx="10" cy="14"/>
              </a:xfrm>
              <a:custGeom>
                <a:avLst/>
                <a:gdLst>
                  <a:gd name="T0" fmla="*/ 0 w 10"/>
                  <a:gd name="T1" fmla="*/ 0 h 14"/>
                  <a:gd name="T2" fmla="*/ 2 w 10"/>
                  <a:gd name="T3" fmla="*/ 2 h 14"/>
                  <a:gd name="T4" fmla="*/ 5 w 10"/>
                  <a:gd name="T5" fmla="*/ 6 h 14"/>
                  <a:gd name="T6" fmla="*/ 10 w 10"/>
                  <a:gd name="T7" fmla="*/ 14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0"/>
                    </a:moveTo>
                    <a:lnTo>
                      <a:pt x="2" y="2"/>
                    </a:lnTo>
                    <a:lnTo>
                      <a:pt x="5" y="6"/>
                    </a:lnTo>
                    <a:lnTo>
                      <a:pt x="10" y="14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96" name="Freeform 59">
                <a:extLst>
                  <a:ext uri="{FF2B5EF4-FFF2-40B4-BE49-F238E27FC236}">
                    <a16:creationId xmlns:a16="http://schemas.microsoft.com/office/drawing/2014/main" id="{0AD16D01-0F0F-4B68-88E8-9B1FCFB83D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3" y="3800"/>
                <a:ext cx="12" cy="22"/>
              </a:xfrm>
              <a:custGeom>
                <a:avLst/>
                <a:gdLst>
                  <a:gd name="T0" fmla="*/ 0 w 12"/>
                  <a:gd name="T1" fmla="*/ 0 h 22"/>
                  <a:gd name="T2" fmla="*/ 6 w 12"/>
                  <a:gd name="T3" fmla="*/ 10 h 22"/>
                  <a:gd name="T4" fmla="*/ 12 w 12"/>
                  <a:gd name="T5" fmla="*/ 22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2">
                    <a:moveTo>
                      <a:pt x="0" y="0"/>
                    </a:moveTo>
                    <a:lnTo>
                      <a:pt x="6" y="10"/>
                    </a:lnTo>
                    <a:lnTo>
                      <a:pt x="12" y="22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97" name="Freeform 60">
                <a:extLst>
                  <a:ext uri="{FF2B5EF4-FFF2-40B4-BE49-F238E27FC236}">
                    <a16:creationId xmlns:a16="http://schemas.microsoft.com/office/drawing/2014/main" id="{6D0E11D0-D403-473E-B16C-2DD67FA6E6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5" y="3822"/>
                <a:ext cx="10" cy="26"/>
              </a:xfrm>
              <a:custGeom>
                <a:avLst/>
                <a:gdLst>
                  <a:gd name="T0" fmla="*/ 0 w 10"/>
                  <a:gd name="T1" fmla="*/ 0 h 26"/>
                  <a:gd name="T2" fmla="*/ 6 w 10"/>
                  <a:gd name="T3" fmla="*/ 12 h 26"/>
                  <a:gd name="T4" fmla="*/ 10 w 10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6">
                    <a:moveTo>
                      <a:pt x="0" y="0"/>
                    </a:moveTo>
                    <a:lnTo>
                      <a:pt x="6" y="12"/>
                    </a:lnTo>
                    <a:lnTo>
                      <a:pt x="10" y="26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98" name="Freeform 61">
                <a:extLst>
                  <a:ext uri="{FF2B5EF4-FFF2-40B4-BE49-F238E27FC236}">
                    <a16:creationId xmlns:a16="http://schemas.microsoft.com/office/drawing/2014/main" id="{64121D3E-86A6-4448-8A3C-1272FD9060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5" y="3848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5 w 11"/>
                  <a:gd name="T3" fmla="*/ 12 h 22"/>
                  <a:gd name="T4" fmla="*/ 11 w 11"/>
                  <a:gd name="T5" fmla="*/ 22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5" y="12"/>
                    </a:lnTo>
                    <a:lnTo>
                      <a:pt x="11" y="22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99" name="Freeform 62">
                <a:extLst>
                  <a:ext uri="{FF2B5EF4-FFF2-40B4-BE49-F238E27FC236}">
                    <a16:creationId xmlns:a16="http://schemas.microsoft.com/office/drawing/2014/main" id="{7CA4F277-40EB-4573-B994-084839363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6" y="3870"/>
                <a:ext cx="11" cy="15"/>
              </a:xfrm>
              <a:custGeom>
                <a:avLst/>
                <a:gdLst>
                  <a:gd name="T0" fmla="*/ 0 w 11"/>
                  <a:gd name="T1" fmla="*/ 0 h 15"/>
                  <a:gd name="T2" fmla="*/ 5 w 11"/>
                  <a:gd name="T3" fmla="*/ 9 h 15"/>
                  <a:gd name="T4" fmla="*/ 9 w 11"/>
                  <a:gd name="T5" fmla="*/ 13 h 15"/>
                  <a:gd name="T6" fmla="*/ 11 w 11"/>
                  <a:gd name="T7" fmla="*/ 15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5">
                    <a:moveTo>
                      <a:pt x="0" y="0"/>
                    </a:moveTo>
                    <a:lnTo>
                      <a:pt x="5" y="9"/>
                    </a:lnTo>
                    <a:lnTo>
                      <a:pt x="9" y="13"/>
                    </a:lnTo>
                    <a:lnTo>
                      <a:pt x="11" y="15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00" name="Freeform 63">
                <a:extLst>
                  <a:ext uri="{FF2B5EF4-FFF2-40B4-BE49-F238E27FC236}">
                    <a16:creationId xmlns:a16="http://schemas.microsoft.com/office/drawing/2014/main" id="{D9B0E84C-BD57-4F32-B9C2-01A3F978C2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7" y="3885"/>
                <a:ext cx="11" cy="2"/>
              </a:xfrm>
              <a:custGeom>
                <a:avLst/>
                <a:gdLst>
                  <a:gd name="T0" fmla="*/ 0 w 11"/>
                  <a:gd name="T1" fmla="*/ 0 h 2"/>
                  <a:gd name="T2" fmla="*/ 6 w 11"/>
                  <a:gd name="T3" fmla="*/ 2 h 2"/>
                  <a:gd name="T4" fmla="*/ 11 w 11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">
                    <a:moveTo>
                      <a:pt x="0" y="0"/>
                    </a:moveTo>
                    <a:lnTo>
                      <a:pt x="6" y="2"/>
                    </a:lnTo>
                    <a:lnTo>
                      <a:pt x="11" y="2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01" name="Freeform 64">
                <a:extLst>
                  <a:ext uri="{FF2B5EF4-FFF2-40B4-BE49-F238E27FC236}">
                    <a16:creationId xmlns:a16="http://schemas.microsoft.com/office/drawing/2014/main" id="{A20A444F-5510-4989-84E0-875738BCB1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8" y="3877"/>
                <a:ext cx="10" cy="10"/>
              </a:xfrm>
              <a:custGeom>
                <a:avLst/>
                <a:gdLst>
                  <a:gd name="T0" fmla="*/ 0 w 10"/>
                  <a:gd name="T1" fmla="*/ 10 h 10"/>
                  <a:gd name="T2" fmla="*/ 2 w 10"/>
                  <a:gd name="T3" fmla="*/ 9 h 10"/>
                  <a:gd name="T4" fmla="*/ 4 w 10"/>
                  <a:gd name="T5" fmla="*/ 7 h 10"/>
                  <a:gd name="T6" fmla="*/ 10 w 10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2" y="9"/>
                    </a:lnTo>
                    <a:lnTo>
                      <a:pt x="4" y="7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02" name="Freeform 65">
                <a:extLst>
                  <a:ext uri="{FF2B5EF4-FFF2-40B4-BE49-F238E27FC236}">
                    <a16:creationId xmlns:a16="http://schemas.microsoft.com/office/drawing/2014/main" id="{27A3F396-8E44-4EE5-A675-14B1E676B7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8" y="3857"/>
                <a:ext cx="12" cy="20"/>
              </a:xfrm>
              <a:custGeom>
                <a:avLst/>
                <a:gdLst>
                  <a:gd name="T0" fmla="*/ 0 w 12"/>
                  <a:gd name="T1" fmla="*/ 20 h 20"/>
                  <a:gd name="T2" fmla="*/ 6 w 12"/>
                  <a:gd name="T3" fmla="*/ 11 h 20"/>
                  <a:gd name="T4" fmla="*/ 12 w 12"/>
                  <a:gd name="T5" fmla="*/ 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0">
                    <a:moveTo>
                      <a:pt x="0" y="20"/>
                    </a:moveTo>
                    <a:lnTo>
                      <a:pt x="6" y="11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03" name="Freeform 66">
                <a:extLst>
                  <a:ext uri="{FF2B5EF4-FFF2-40B4-BE49-F238E27FC236}">
                    <a16:creationId xmlns:a16="http://schemas.microsoft.com/office/drawing/2014/main" id="{9ABE0201-603F-4181-8BE2-E6AC940E55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0" y="3832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5 w 10"/>
                  <a:gd name="T3" fmla="*/ 13 h 25"/>
                  <a:gd name="T4" fmla="*/ 10 w 10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5" y="13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04" name="Freeform 67">
                <a:extLst>
                  <a:ext uri="{FF2B5EF4-FFF2-40B4-BE49-F238E27FC236}">
                    <a16:creationId xmlns:a16="http://schemas.microsoft.com/office/drawing/2014/main" id="{5225E12E-E2E6-4DC7-B92A-6CAF6B6E86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0" y="3808"/>
                <a:ext cx="10" cy="24"/>
              </a:xfrm>
              <a:custGeom>
                <a:avLst/>
                <a:gdLst>
                  <a:gd name="T0" fmla="*/ 0 w 10"/>
                  <a:gd name="T1" fmla="*/ 24 h 24"/>
                  <a:gd name="T2" fmla="*/ 5 w 10"/>
                  <a:gd name="T3" fmla="*/ 11 h 24"/>
                  <a:gd name="T4" fmla="*/ 10 w 10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24"/>
                    </a:moveTo>
                    <a:lnTo>
                      <a:pt x="5" y="11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05" name="Freeform 68">
                <a:extLst>
                  <a:ext uri="{FF2B5EF4-FFF2-40B4-BE49-F238E27FC236}">
                    <a16:creationId xmlns:a16="http://schemas.microsoft.com/office/drawing/2014/main" id="{64FAD48E-9CC4-443E-B54F-912369A0EB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0" y="3791"/>
                <a:ext cx="12" cy="17"/>
              </a:xfrm>
              <a:custGeom>
                <a:avLst/>
                <a:gdLst>
                  <a:gd name="T0" fmla="*/ 0 w 12"/>
                  <a:gd name="T1" fmla="*/ 17 h 17"/>
                  <a:gd name="T2" fmla="*/ 6 w 12"/>
                  <a:gd name="T3" fmla="*/ 6 h 17"/>
                  <a:gd name="T4" fmla="*/ 10 w 12"/>
                  <a:gd name="T5" fmla="*/ 3 h 17"/>
                  <a:gd name="T6" fmla="*/ 12 w 12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7">
                    <a:moveTo>
                      <a:pt x="0" y="17"/>
                    </a:moveTo>
                    <a:lnTo>
                      <a:pt x="6" y="6"/>
                    </a:lnTo>
                    <a:lnTo>
                      <a:pt x="10" y="3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06" name="Freeform 69">
                <a:extLst>
                  <a:ext uri="{FF2B5EF4-FFF2-40B4-BE49-F238E27FC236}">
                    <a16:creationId xmlns:a16="http://schemas.microsoft.com/office/drawing/2014/main" id="{397B3EE6-FC26-4DEC-9364-0EA17C40A0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2" y="3785"/>
                <a:ext cx="10" cy="6"/>
              </a:xfrm>
              <a:custGeom>
                <a:avLst/>
                <a:gdLst>
                  <a:gd name="T0" fmla="*/ 0 w 10"/>
                  <a:gd name="T1" fmla="*/ 6 h 6"/>
                  <a:gd name="T2" fmla="*/ 5 w 10"/>
                  <a:gd name="T3" fmla="*/ 1 h 6"/>
                  <a:gd name="T4" fmla="*/ 10 w 10"/>
                  <a:gd name="T5" fmla="*/ 0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6">
                    <a:moveTo>
                      <a:pt x="0" y="6"/>
                    </a:moveTo>
                    <a:lnTo>
                      <a:pt x="5" y="1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07" name="Freeform 70">
                <a:extLst>
                  <a:ext uri="{FF2B5EF4-FFF2-40B4-BE49-F238E27FC236}">
                    <a16:creationId xmlns:a16="http://schemas.microsoft.com/office/drawing/2014/main" id="{6EB203D0-CB50-4072-8A5E-CD66FB41D2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2" y="3785"/>
                <a:ext cx="12" cy="6"/>
              </a:xfrm>
              <a:custGeom>
                <a:avLst/>
                <a:gdLst>
                  <a:gd name="T0" fmla="*/ 0 w 12"/>
                  <a:gd name="T1" fmla="*/ 0 h 6"/>
                  <a:gd name="T2" fmla="*/ 6 w 12"/>
                  <a:gd name="T3" fmla="*/ 1 h 6"/>
                  <a:gd name="T4" fmla="*/ 12 w 12"/>
                  <a:gd name="T5" fmla="*/ 6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6">
                    <a:moveTo>
                      <a:pt x="0" y="0"/>
                    </a:moveTo>
                    <a:lnTo>
                      <a:pt x="6" y="1"/>
                    </a:lnTo>
                    <a:lnTo>
                      <a:pt x="12" y="6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08" name="Freeform 71">
                <a:extLst>
                  <a:ext uri="{FF2B5EF4-FFF2-40B4-BE49-F238E27FC236}">
                    <a16:creationId xmlns:a16="http://schemas.microsoft.com/office/drawing/2014/main" id="{79D85F89-8EA0-4838-8681-8A38E62AD8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4" y="3791"/>
                <a:ext cx="10" cy="18"/>
              </a:xfrm>
              <a:custGeom>
                <a:avLst/>
                <a:gdLst>
                  <a:gd name="T0" fmla="*/ 0 w 10"/>
                  <a:gd name="T1" fmla="*/ 0 h 18"/>
                  <a:gd name="T2" fmla="*/ 2 w 10"/>
                  <a:gd name="T3" fmla="*/ 3 h 18"/>
                  <a:gd name="T4" fmla="*/ 6 w 10"/>
                  <a:gd name="T5" fmla="*/ 8 h 18"/>
                  <a:gd name="T6" fmla="*/ 10 w 10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8">
                    <a:moveTo>
                      <a:pt x="0" y="0"/>
                    </a:moveTo>
                    <a:lnTo>
                      <a:pt x="2" y="3"/>
                    </a:lnTo>
                    <a:lnTo>
                      <a:pt x="6" y="8"/>
                    </a:lnTo>
                    <a:lnTo>
                      <a:pt x="10" y="18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09" name="Freeform 72">
                <a:extLst>
                  <a:ext uri="{FF2B5EF4-FFF2-40B4-BE49-F238E27FC236}">
                    <a16:creationId xmlns:a16="http://schemas.microsoft.com/office/drawing/2014/main" id="{3D804B72-AD7A-450E-BF80-406B0AC497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4" y="3809"/>
                <a:ext cx="11" cy="24"/>
              </a:xfrm>
              <a:custGeom>
                <a:avLst/>
                <a:gdLst>
                  <a:gd name="T0" fmla="*/ 0 w 11"/>
                  <a:gd name="T1" fmla="*/ 0 h 24"/>
                  <a:gd name="T2" fmla="*/ 5 w 11"/>
                  <a:gd name="T3" fmla="*/ 12 h 24"/>
                  <a:gd name="T4" fmla="*/ 11 w 11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4">
                    <a:moveTo>
                      <a:pt x="0" y="0"/>
                    </a:moveTo>
                    <a:lnTo>
                      <a:pt x="5" y="12"/>
                    </a:lnTo>
                    <a:lnTo>
                      <a:pt x="11" y="24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10" name="Freeform 73">
                <a:extLst>
                  <a:ext uri="{FF2B5EF4-FFF2-40B4-BE49-F238E27FC236}">
                    <a16:creationId xmlns:a16="http://schemas.microsoft.com/office/drawing/2014/main" id="{8299ACAC-4CCA-4BF0-8446-8B8CA9F9AC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" y="3833"/>
                <a:ext cx="11" cy="26"/>
              </a:xfrm>
              <a:custGeom>
                <a:avLst/>
                <a:gdLst>
                  <a:gd name="T0" fmla="*/ 0 w 11"/>
                  <a:gd name="T1" fmla="*/ 0 h 26"/>
                  <a:gd name="T2" fmla="*/ 5 w 11"/>
                  <a:gd name="T3" fmla="*/ 13 h 26"/>
                  <a:gd name="T4" fmla="*/ 11 w 11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6">
                    <a:moveTo>
                      <a:pt x="0" y="0"/>
                    </a:moveTo>
                    <a:lnTo>
                      <a:pt x="5" y="13"/>
                    </a:lnTo>
                    <a:lnTo>
                      <a:pt x="11" y="26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11" name="Freeform 74">
                <a:extLst>
                  <a:ext uri="{FF2B5EF4-FFF2-40B4-BE49-F238E27FC236}">
                    <a16:creationId xmlns:a16="http://schemas.microsoft.com/office/drawing/2014/main" id="{A4809B6F-0277-4267-BEC8-4718228457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6" y="3859"/>
                <a:ext cx="11" cy="19"/>
              </a:xfrm>
              <a:custGeom>
                <a:avLst/>
                <a:gdLst>
                  <a:gd name="T0" fmla="*/ 0 w 11"/>
                  <a:gd name="T1" fmla="*/ 0 h 19"/>
                  <a:gd name="T2" fmla="*/ 6 w 11"/>
                  <a:gd name="T3" fmla="*/ 10 h 19"/>
                  <a:gd name="T4" fmla="*/ 8 w 11"/>
                  <a:gd name="T5" fmla="*/ 16 h 19"/>
                  <a:gd name="T6" fmla="*/ 11 w 11"/>
                  <a:gd name="T7" fmla="*/ 19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9">
                    <a:moveTo>
                      <a:pt x="0" y="0"/>
                    </a:moveTo>
                    <a:lnTo>
                      <a:pt x="6" y="10"/>
                    </a:lnTo>
                    <a:lnTo>
                      <a:pt x="8" y="16"/>
                    </a:lnTo>
                    <a:lnTo>
                      <a:pt x="11" y="19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12" name="Freeform 75">
                <a:extLst>
                  <a:ext uri="{FF2B5EF4-FFF2-40B4-BE49-F238E27FC236}">
                    <a16:creationId xmlns:a16="http://schemas.microsoft.com/office/drawing/2014/main" id="{64A920F9-098E-4F8D-B51A-93DB991826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7" y="3878"/>
                <a:ext cx="10" cy="9"/>
              </a:xfrm>
              <a:custGeom>
                <a:avLst/>
                <a:gdLst>
                  <a:gd name="T0" fmla="*/ 0 w 10"/>
                  <a:gd name="T1" fmla="*/ 0 h 9"/>
                  <a:gd name="T2" fmla="*/ 4 w 10"/>
                  <a:gd name="T3" fmla="*/ 6 h 9"/>
                  <a:gd name="T4" fmla="*/ 8 w 10"/>
                  <a:gd name="T5" fmla="*/ 8 h 9"/>
                  <a:gd name="T6" fmla="*/ 10 w 10"/>
                  <a:gd name="T7" fmla="*/ 9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9">
                    <a:moveTo>
                      <a:pt x="0" y="0"/>
                    </a:moveTo>
                    <a:lnTo>
                      <a:pt x="4" y="6"/>
                    </a:lnTo>
                    <a:lnTo>
                      <a:pt x="8" y="8"/>
                    </a:lnTo>
                    <a:lnTo>
                      <a:pt x="10" y="9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13" name="Freeform 76">
                <a:extLst>
                  <a:ext uri="{FF2B5EF4-FFF2-40B4-BE49-F238E27FC236}">
                    <a16:creationId xmlns:a16="http://schemas.microsoft.com/office/drawing/2014/main" id="{EAB16BA9-4E67-4C89-8812-49382CBA7E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7" y="3884"/>
                <a:ext cx="12" cy="3"/>
              </a:xfrm>
              <a:custGeom>
                <a:avLst/>
                <a:gdLst>
                  <a:gd name="T0" fmla="*/ 0 w 12"/>
                  <a:gd name="T1" fmla="*/ 3 h 3"/>
                  <a:gd name="T2" fmla="*/ 6 w 12"/>
                  <a:gd name="T3" fmla="*/ 3 h 3"/>
                  <a:gd name="T4" fmla="*/ 12 w 12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3">
                    <a:moveTo>
                      <a:pt x="0" y="3"/>
                    </a:moveTo>
                    <a:lnTo>
                      <a:pt x="6" y="3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14" name="Freeform 77">
                <a:extLst>
                  <a:ext uri="{FF2B5EF4-FFF2-40B4-BE49-F238E27FC236}">
                    <a16:creationId xmlns:a16="http://schemas.microsoft.com/office/drawing/2014/main" id="{3A38BC83-B66C-4107-9DEA-A0DE437B79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" y="3869"/>
                <a:ext cx="10" cy="15"/>
              </a:xfrm>
              <a:custGeom>
                <a:avLst/>
                <a:gdLst>
                  <a:gd name="T0" fmla="*/ 0 w 10"/>
                  <a:gd name="T1" fmla="*/ 15 h 15"/>
                  <a:gd name="T2" fmla="*/ 2 w 10"/>
                  <a:gd name="T3" fmla="*/ 13 h 15"/>
                  <a:gd name="T4" fmla="*/ 4 w 10"/>
                  <a:gd name="T5" fmla="*/ 9 h 15"/>
                  <a:gd name="T6" fmla="*/ 10 w 10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15"/>
                    </a:moveTo>
                    <a:lnTo>
                      <a:pt x="2" y="13"/>
                    </a:lnTo>
                    <a:lnTo>
                      <a:pt x="4" y="9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15" name="Freeform 78">
                <a:extLst>
                  <a:ext uri="{FF2B5EF4-FFF2-40B4-BE49-F238E27FC236}">
                    <a16:creationId xmlns:a16="http://schemas.microsoft.com/office/drawing/2014/main" id="{B1D7C5B4-B5E7-4F24-9E23-3E45C500E6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9" y="3846"/>
                <a:ext cx="12" cy="23"/>
              </a:xfrm>
              <a:custGeom>
                <a:avLst/>
                <a:gdLst>
                  <a:gd name="T0" fmla="*/ 0 w 12"/>
                  <a:gd name="T1" fmla="*/ 23 h 23"/>
                  <a:gd name="T2" fmla="*/ 6 w 12"/>
                  <a:gd name="T3" fmla="*/ 13 h 23"/>
                  <a:gd name="T4" fmla="*/ 12 w 12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3">
                    <a:moveTo>
                      <a:pt x="0" y="23"/>
                    </a:move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16" name="Freeform 79">
                <a:extLst>
                  <a:ext uri="{FF2B5EF4-FFF2-40B4-BE49-F238E27FC236}">
                    <a16:creationId xmlns:a16="http://schemas.microsoft.com/office/drawing/2014/main" id="{541C3E56-5FEB-4ACE-B7A6-C7DC1A325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" y="3821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5 w 10"/>
                  <a:gd name="T3" fmla="*/ 12 h 25"/>
                  <a:gd name="T4" fmla="*/ 10 w 10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5" y="12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17" name="Freeform 80">
                <a:extLst>
                  <a:ext uri="{FF2B5EF4-FFF2-40B4-BE49-F238E27FC236}">
                    <a16:creationId xmlns:a16="http://schemas.microsoft.com/office/drawing/2014/main" id="{D74D1C5E-407E-4489-96E5-643C0ECC6E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1" y="3799"/>
                <a:ext cx="10" cy="22"/>
              </a:xfrm>
              <a:custGeom>
                <a:avLst/>
                <a:gdLst>
                  <a:gd name="T0" fmla="*/ 0 w 10"/>
                  <a:gd name="T1" fmla="*/ 22 h 22"/>
                  <a:gd name="T2" fmla="*/ 5 w 10"/>
                  <a:gd name="T3" fmla="*/ 10 h 22"/>
                  <a:gd name="T4" fmla="*/ 8 w 10"/>
                  <a:gd name="T5" fmla="*/ 4 h 22"/>
                  <a:gd name="T6" fmla="*/ 10 w 10"/>
                  <a:gd name="T7" fmla="*/ 0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2">
                    <a:moveTo>
                      <a:pt x="0" y="22"/>
                    </a:moveTo>
                    <a:lnTo>
                      <a:pt x="5" y="10"/>
                    </a:lnTo>
                    <a:lnTo>
                      <a:pt x="8" y="4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18" name="Freeform 81">
                <a:extLst>
                  <a:ext uri="{FF2B5EF4-FFF2-40B4-BE49-F238E27FC236}">
                    <a16:creationId xmlns:a16="http://schemas.microsoft.com/office/drawing/2014/main" id="{A7680652-7D9D-4E89-A00C-73598A467C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1" y="3786"/>
                <a:ext cx="12" cy="13"/>
              </a:xfrm>
              <a:custGeom>
                <a:avLst/>
                <a:gdLst>
                  <a:gd name="T0" fmla="*/ 0 w 12"/>
                  <a:gd name="T1" fmla="*/ 13 h 13"/>
                  <a:gd name="T2" fmla="*/ 6 w 12"/>
                  <a:gd name="T3" fmla="*/ 5 h 13"/>
                  <a:gd name="T4" fmla="*/ 10 w 12"/>
                  <a:gd name="T5" fmla="*/ 2 h 13"/>
                  <a:gd name="T6" fmla="*/ 12 w 12"/>
                  <a:gd name="T7" fmla="*/ 0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3">
                    <a:moveTo>
                      <a:pt x="0" y="13"/>
                    </a:moveTo>
                    <a:lnTo>
                      <a:pt x="6" y="5"/>
                    </a:lnTo>
                    <a:lnTo>
                      <a:pt x="10" y="2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19" name="Freeform 82">
                <a:extLst>
                  <a:ext uri="{FF2B5EF4-FFF2-40B4-BE49-F238E27FC236}">
                    <a16:creationId xmlns:a16="http://schemas.microsoft.com/office/drawing/2014/main" id="{E4A2F288-B412-4F4B-BDA6-2275190F29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3785"/>
                <a:ext cx="10" cy="1"/>
              </a:xfrm>
              <a:custGeom>
                <a:avLst/>
                <a:gdLst>
                  <a:gd name="T0" fmla="*/ 0 w 10"/>
                  <a:gd name="T1" fmla="*/ 1 h 1"/>
                  <a:gd name="T2" fmla="*/ 6 w 10"/>
                  <a:gd name="T3" fmla="*/ 0 h 1"/>
                  <a:gd name="T4" fmla="*/ 10 w 10"/>
                  <a:gd name="T5" fmla="*/ 1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">
                    <a:moveTo>
                      <a:pt x="0" y="1"/>
                    </a:moveTo>
                    <a:lnTo>
                      <a:pt x="6" y="0"/>
                    </a:lnTo>
                    <a:lnTo>
                      <a:pt x="10" y="1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20" name="Freeform 83">
                <a:extLst>
                  <a:ext uri="{FF2B5EF4-FFF2-40B4-BE49-F238E27FC236}">
                    <a16:creationId xmlns:a16="http://schemas.microsoft.com/office/drawing/2014/main" id="{875D98B8-509C-42C5-95BA-ACB1A981D8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3" y="3786"/>
                <a:ext cx="11" cy="11"/>
              </a:xfrm>
              <a:custGeom>
                <a:avLst/>
                <a:gdLst>
                  <a:gd name="T0" fmla="*/ 0 w 11"/>
                  <a:gd name="T1" fmla="*/ 0 h 11"/>
                  <a:gd name="T2" fmla="*/ 3 w 11"/>
                  <a:gd name="T3" fmla="*/ 2 h 11"/>
                  <a:gd name="T4" fmla="*/ 5 w 11"/>
                  <a:gd name="T5" fmla="*/ 5 h 11"/>
                  <a:gd name="T6" fmla="*/ 11 w 11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0" y="0"/>
                    </a:moveTo>
                    <a:lnTo>
                      <a:pt x="3" y="2"/>
                    </a:lnTo>
                    <a:lnTo>
                      <a:pt x="5" y="5"/>
                    </a:lnTo>
                    <a:lnTo>
                      <a:pt x="11" y="11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21" name="Freeform 84">
                <a:extLst>
                  <a:ext uri="{FF2B5EF4-FFF2-40B4-BE49-F238E27FC236}">
                    <a16:creationId xmlns:a16="http://schemas.microsoft.com/office/drawing/2014/main" id="{2EF7EA8E-70CB-4982-9A15-60FB8A6475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4" y="3797"/>
                <a:ext cx="11" cy="21"/>
              </a:xfrm>
              <a:custGeom>
                <a:avLst/>
                <a:gdLst>
                  <a:gd name="T0" fmla="*/ 0 w 11"/>
                  <a:gd name="T1" fmla="*/ 0 h 21"/>
                  <a:gd name="T2" fmla="*/ 5 w 11"/>
                  <a:gd name="T3" fmla="*/ 10 h 21"/>
                  <a:gd name="T4" fmla="*/ 11 w 11"/>
                  <a:gd name="T5" fmla="*/ 21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1">
                    <a:moveTo>
                      <a:pt x="0" y="0"/>
                    </a:moveTo>
                    <a:lnTo>
                      <a:pt x="5" y="10"/>
                    </a:lnTo>
                    <a:lnTo>
                      <a:pt x="11" y="21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22" name="Freeform 85">
                <a:extLst>
                  <a:ext uri="{FF2B5EF4-FFF2-40B4-BE49-F238E27FC236}">
                    <a16:creationId xmlns:a16="http://schemas.microsoft.com/office/drawing/2014/main" id="{7DC3893F-CB30-4E66-9D3B-B60A403CA6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5" y="3818"/>
                <a:ext cx="11" cy="27"/>
              </a:xfrm>
              <a:custGeom>
                <a:avLst/>
                <a:gdLst>
                  <a:gd name="T0" fmla="*/ 0 w 11"/>
                  <a:gd name="T1" fmla="*/ 0 h 27"/>
                  <a:gd name="T2" fmla="*/ 3 w 11"/>
                  <a:gd name="T3" fmla="*/ 6 h 27"/>
                  <a:gd name="T4" fmla="*/ 6 w 11"/>
                  <a:gd name="T5" fmla="*/ 13 h 27"/>
                  <a:gd name="T6" fmla="*/ 11 w 11"/>
                  <a:gd name="T7" fmla="*/ 27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7">
                    <a:moveTo>
                      <a:pt x="0" y="0"/>
                    </a:moveTo>
                    <a:lnTo>
                      <a:pt x="3" y="6"/>
                    </a:lnTo>
                    <a:lnTo>
                      <a:pt x="6" y="13"/>
                    </a:lnTo>
                    <a:lnTo>
                      <a:pt x="11" y="27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23" name="Freeform 86">
                <a:extLst>
                  <a:ext uri="{FF2B5EF4-FFF2-40B4-BE49-F238E27FC236}">
                    <a16:creationId xmlns:a16="http://schemas.microsoft.com/office/drawing/2014/main" id="{8D673996-0CD8-45C2-A6F3-4EE96E9C6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6" y="3845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4 w 10"/>
                  <a:gd name="T3" fmla="*/ 12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4" y="12"/>
                    </a:lnTo>
                    <a:lnTo>
                      <a:pt x="10" y="23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24" name="Freeform 87">
                <a:extLst>
                  <a:ext uri="{FF2B5EF4-FFF2-40B4-BE49-F238E27FC236}">
                    <a16:creationId xmlns:a16="http://schemas.microsoft.com/office/drawing/2014/main" id="{1605A1FB-9A4A-4E4F-AB5B-86C5DEC596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3868"/>
                <a:ext cx="12" cy="16"/>
              </a:xfrm>
              <a:custGeom>
                <a:avLst/>
                <a:gdLst>
                  <a:gd name="T0" fmla="*/ 0 w 12"/>
                  <a:gd name="T1" fmla="*/ 0 h 16"/>
                  <a:gd name="T2" fmla="*/ 6 w 12"/>
                  <a:gd name="T3" fmla="*/ 9 h 16"/>
                  <a:gd name="T4" fmla="*/ 9 w 12"/>
                  <a:gd name="T5" fmla="*/ 12 h 16"/>
                  <a:gd name="T6" fmla="*/ 12 w 12"/>
                  <a:gd name="T7" fmla="*/ 16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6">
                    <a:moveTo>
                      <a:pt x="0" y="0"/>
                    </a:moveTo>
                    <a:lnTo>
                      <a:pt x="6" y="9"/>
                    </a:lnTo>
                    <a:lnTo>
                      <a:pt x="9" y="12"/>
                    </a:lnTo>
                    <a:lnTo>
                      <a:pt x="12" y="16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25" name="Freeform 88">
                <a:extLst>
                  <a:ext uri="{FF2B5EF4-FFF2-40B4-BE49-F238E27FC236}">
                    <a16:creationId xmlns:a16="http://schemas.microsoft.com/office/drawing/2014/main" id="{1A6A100A-CDA7-4A90-8ACE-4BFC96EC89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8" y="3884"/>
                <a:ext cx="10" cy="3"/>
              </a:xfrm>
              <a:custGeom>
                <a:avLst/>
                <a:gdLst>
                  <a:gd name="T0" fmla="*/ 0 w 10"/>
                  <a:gd name="T1" fmla="*/ 0 h 3"/>
                  <a:gd name="T2" fmla="*/ 4 w 10"/>
                  <a:gd name="T3" fmla="*/ 3 h 3"/>
                  <a:gd name="T4" fmla="*/ 10 w 10"/>
                  <a:gd name="T5" fmla="*/ 3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3">
                    <a:moveTo>
                      <a:pt x="0" y="0"/>
                    </a:moveTo>
                    <a:lnTo>
                      <a:pt x="4" y="3"/>
                    </a:lnTo>
                    <a:lnTo>
                      <a:pt x="10" y="3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26" name="Freeform 89">
                <a:extLst>
                  <a:ext uri="{FF2B5EF4-FFF2-40B4-BE49-F238E27FC236}">
                    <a16:creationId xmlns:a16="http://schemas.microsoft.com/office/drawing/2014/main" id="{84A1048B-CCC3-412C-861D-B8997ADC68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8" y="3879"/>
                <a:ext cx="12" cy="8"/>
              </a:xfrm>
              <a:custGeom>
                <a:avLst/>
                <a:gdLst>
                  <a:gd name="T0" fmla="*/ 0 w 12"/>
                  <a:gd name="T1" fmla="*/ 8 h 8"/>
                  <a:gd name="T2" fmla="*/ 6 w 12"/>
                  <a:gd name="T3" fmla="*/ 6 h 8"/>
                  <a:gd name="T4" fmla="*/ 12 w 12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8">
                    <a:moveTo>
                      <a:pt x="0" y="8"/>
                    </a:moveTo>
                    <a:lnTo>
                      <a:pt x="6" y="6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27" name="Freeform 90">
                <a:extLst>
                  <a:ext uri="{FF2B5EF4-FFF2-40B4-BE49-F238E27FC236}">
                    <a16:creationId xmlns:a16="http://schemas.microsoft.com/office/drawing/2014/main" id="{78E7D7FF-ABBC-4B89-B098-EF53799A72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0" y="3860"/>
                <a:ext cx="10" cy="19"/>
              </a:xfrm>
              <a:custGeom>
                <a:avLst/>
                <a:gdLst>
                  <a:gd name="T0" fmla="*/ 0 w 10"/>
                  <a:gd name="T1" fmla="*/ 19 h 19"/>
                  <a:gd name="T2" fmla="*/ 2 w 10"/>
                  <a:gd name="T3" fmla="*/ 16 h 19"/>
                  <a:gd name="T4" fmla="*/ 5 w 10"/>
                  <a:gd name="T5" fmla="*/ 10 h 19"/>
                  <a:gd name="T6" fmla="*/ 10 w 10"/>
                  <a:gd name="T7" fmla="*/ 0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9">
                    <a:moveTo>
                      <a:pt x="0" y="19"/>
                    </a:moveTo>
                    <a:lnTo>
                      <a:pt x="2" y="16"/>
                    </a:lnTo>
                    <a:lnTo>
                      <a:pt x="5" y="1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28" name="Freeform 91">
                <a:extLst>
                  <a:ext uri="{FF2B5EF4-FFF2-40B4-BE49-F238E27FC236}">
                    <a16:creationId xmlns:a16="http://schemas.microsoft.com/office/drawing/2014/main" id="{0BB7F0ED-1F9C-4180-9A81-D9212F0A25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0" y="3836"/>
                <a:ext cx="10" cy="24"/>
              </a:xfrm>
              <a:custGeom>
                <a:avLst/>
                <a:gdLst>
                  <a:gd name="T0" fmla="*/ 0 w 10"/>
                  <a:gd name="T1" fmla="*/ 24 h 24"/>
                  <a:gd name="T2" fmla="*/ 5 w 10"/>
                  <a:gd name="T3" fmla="*/ 12 h 24"/>
                  <a:gd name="T4" fmla="*/ 10 w 10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24"/>
                    </a:moveTo>
                    <a:lnTo>
                      <a:pt x="5" y="12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29" name="Freeform 92">
                <a:extLst>
                  <a:ext uri="{FF2B5EF4-FFF2-40B4-BE49-F238E27FC236}">
                    <a16:creationId xmlns:a16="http://schemas.microsoft.com/office/drawing/2014/main" id="{3B31E1E7-A95E-4EA8-8F5C-AB0D9B23B3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0" y="3810"/>
                <a:ext cx="12" cy="26"/>
              </a:xfrm>
              <a:custGeom>
                <a:avLst/>
                <a:gdLst>
                  <a:gd name="T0" fmla="*/ 0 w 12"/>
                  <a:gd name="T1" fmla="*/ 26 h 26"/>
                  <a:gd name="T2" fmla="*/ 6 w 12"/>
                  <a:gd name="T3" fmla="*/ 13 h 26"/>
                  <a:gd name="T4" fmla="*/ 10 w 12"/>
                  <a:gd name="T5" fmla="*/ 6 h 26"/>
                  <a:gd name="T6" fmla="*/ 12 w 12"/>
                  <a:gd name="T7" fmla="*/ 0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26">
                    <a:moveTo>
                      <a:pt x="0" y="26"/>
                    </a:moveTo>
                    <a:lnTo>
                      <a:pt x="6" y="13"/>
                    </a:lnTo>
                    <a:lnTo>
                      <a:pt x="10" y="6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30" name="Freeform 93">
                <a:extLst>
                  <a:ext uri="{FF2B5EF4-FFF2-40B4-BE49-F238E27FC236}">
                    <a16:creationId xmlns:a16="http://schemas.microsoft.com/office/drawing/2014/main" id="{AC1065F7-2F6E-4BFA-B87B-BD629A9B4E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2" y="3792"/>
                <a:ext cx="10" cy="18"/>
              </a:xfrm>
              <a:custGeom>
                <a:avLst/>
                <a:gdLst>
                  <a:gd name="T0" fmla="*/ 0 w 10"/>
                  <a:gd name="T1" fmla="*/ 18 h 18"/>
                  <a:gd name="T2" fmla="*/ 6 w 10"/>
                  <a:gd name="T3" fmla="*/ 8 h 18"/>
                  <a:gd name="T4" fmla="*/ 8 w 10"/>
                  <a:gd name="T5" fmla="*/ 3 h 18"/>
                  <a:gd name="T6" fmla="*/ 10 w 10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8">
                    <a:moveTo>
                      <a:pt x="0" y="18"/>
                    </a:moveTo>
                    <a:lnTo>
                      <a:pt x="6" y="8"/>
                    </a:lnTo>
                    <a:lnTo>
                      <a:pt x="8" y="3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31" name="Freeform 94">
                <a:extLst>
                  <a:ext uri="{FF2B5EF4-FFF2-40B4-BE49-F238E27FC236}">
                    <a16:creationId xmlns:a16="http://schemas.microsoft.com/office/drawing/2014/main" id="{7B460DA7-9A06-441E-A80E-990064DEA6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2" y="3785"/>
                <a:ext cx="11" cy="7"/>
              </a:xfrm>
              <a:custGeom>
                <a:avLst/>
                <a:gdLst>
                  <a:gd name="T0" fmla="*/ 0 w 11"/>
                  <a:gd name="T1" fmla="*/ 7 h 7"/>
                  <a:gd name="T2" fmla="*/ 5 w 11"/>
                  <a:gd name="T3" fmla="*/ 2 h 7"/>
                  <a:gd name="T4" fmla="*/ 11 w 11"/>
                  <a:gd name="T5" fmla="*/ 0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0" y="7"/>
                    </a:moveTo>
                    <a:lnTo>
                      <a:pt x="5" y="2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32" name="Freeform 95">
                <a:extLst>
                  <a:ext uri="{FF2B5EF4-FFF2-40B4-BE49-F238E27FC236}">
                    <a16:creationId xmlns:a16="http://schemas.microsoft.com/office/drawing/2014/main" id="{BE944D88-018F-4DA5-8117-B4184759D3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3" y="3785"/>
                <a:ext cx="11" cy="4"/>
              </a:xfrm>
              <a:custGeom>
                <a:avLst/>
                <a:gdLst>
                  <a:gd name="T0" fmla="*/ 0 w 11"/>
                  <a:gd name="T1" fmla="*/ 0 h 4"/>
                  <a:gd name="T2" fmla="*/ 5 w 11"/>
                  <a:gd name="T3" fmla="*/ 1 h 4"/>
                  <a:gd name="T4" fmla="*/ 11 w 11"/>
                  <a:gd name="T5" fmla="*/ 4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4">
                    <a:moveTo>
                      <a:pt x="0" y="0"/>
                    </a:moveTo>
                    <a:lnTo>
                      <a:pt x="5" y="1"/>
                    </a:lnTo>
                    <a:lnTo>
                      <a:pt x="11" y="4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33" name="Freeform 96">
                <a:extLst>
                  <a:ext uri="{FF2B5EF4-FFF2-40B4-BE49-F238E27FC236}">
                    <a16:creationId xmlns:a16="http://schemas.microsoft.com/office/drawing/2014/main" id="{E7DA27F3-E2ED-4D68-9D8F-9D90BC25ED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4" y="3789"/>
                <a:ext cx="11" cy="17"/>
              </a:xfrm>
              <a:custGeom>
                <a:avLst/>
                <a:gdLst>
                  <a:gd name="T0" fmla="*/ 0 w 11"/>
                  <a:gd name="T1" fmla="*/ 0 h 17"/>
                  <a:gd name="T2" fmla="*/ 3 w 11"/>
                  <a:gd name="T3" fmla="*/ 4 h 17"/>
                  <a:gd name="T4" fmla="*/ 6 w 11"/>
                  <a:gd name="T5" fmla="*/ 7 h 17"/>
                  <a:gd name="T6" fmla="*/ 11 w 11"/>
                  <a:gd name="T7" fmla="*/ 17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7">
                    <a:moveTo>
                      <a:pt x="0" y="0"/>
                    </a:moveTo>
                    <a:lnTo>
                      <a:pt x="3" y="4"/>
                    </a:lnTo>
                    <a:lnTo>
                      <a:pt x="6" y="7"/>
                    </a:lnTo>
                    <a:lnTo>
                      <a:pt x="11" y="17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34" name="Freeform 97">
                <a:extLst>
                  <a:ext uri="{FF2B5EF4-FFF2-40B4-BE49-F238E27FC236}">
                    <a16:creationId xmlns:a16="http://schemas.microsoft.com/office/drawing/2014/main" id="{498B77A6-4EFB-485C-A3D0-FF5A360530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5" y="3806"/>
                <a:ext cx="10" cy="24"/>
              </a:xfrm>
              <a:custGeom>
                <a:avLst/>
                <a:gdLst>
                  <a:gd name="T0" fmla="*/ 0 w 10"/>
                  <a:gd name="T1" fmla="*/ 0 h 24"/>
                  <a:gd name="T2" fmla="*/ 2 w 10"/>
                  <a:gd name="T3" fmla="*/ 5 h 24"/>
                  <a:gd name="T4" fmla="*/ 4 w 10"/>
                  <a:gd name="T5" fmla="*/ 11 h 24"/>
                  <a:gd name="T6" fmla="*/ 10 w 10"/>
                  <a:gd name="T7" fmla="*/ 24 h 2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4">
                    <a:moveTo>
                      <a:pt x="0" y="0"/>
                    </a:moveTo>
                    <a:lnTo>
                      <a:pt x="2" y="5"/>
                    </a:lnTo>
                    <a:lnTo>
                      <a:pt x="4" y="11"/>
                    </a:lnTo>
                    <a:lnTo>
                      <a:pt x="10" y="24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35" name="Freeform 98">
                <a:extLst>
                  <a:ext uri="{FF2B5EF4-FFF2-40B4-BE49-F238E27FC236}">
                    <a16:creationId xmlns:a16="http://schemas.microsoft.com/office/drawing/2014/main" id="{C6E1A984-D054-4E7F-9A41-BA3B4DCFFB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5" y="3830"/>
                <a:ext cx="12" cy="25"/>
              </a:xfrm>
              <a:custGeom>
                <a:avLst/>
                <a:gdLst>
                  <a:gd name="T0" fmla="*/ 0 w 12"/>
                  <a:gd name="T1" fmla="*/ 0 h 25"/>
                  <a:gd name="T2" fmla="*/ 6 w 12"/>
                  <a:gd name="T3" fmla="*/ 12 h 25"/>
                  <a:gd name="T4" fmla="*/ 12 w 12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0"/>
                    </a:moveTo>
                    <a:lnTo>
                      <a:pt x="6" y="12"/>
                    </a:lnTo>
                    <a:lnTo>
                      <a:pt x="12" y="25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36" name="Freeform 99">
                <a:extLst>
                  <a:ext uri="{FF2B5EF4-FFF2-40B4-BE49-F238E27FC236}">
                    <a16:creationId xmlns:a16="http://schemas.microsoft.com/office/drawing/2014/main" id="{F584EE4A-BB4C-4043-83FE-EB0D64B327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7" y="3855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4 w 10"/>
                  <a:gd name="T3" fmla="*/ 12 h 21"/>
                  <a:gd name="T4" fmla="*/ 8 w 10"/>
                  <a:gd name="T5" fmla="*/ 16 h 21"/>
                  <a:gd name="T6" fmla="*/ 10 w 10"/>
                  <a:gd name="T7" fmla="*/ 21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1">
                    <a:moveTo>
                      <a:pt x="0" y="0"/>
                    </a:moveTo>
                    <a:lnTo>
                      <a:pt x="4" y="12"/>
                    </a:lnTo>
                    <a:lnTo>
                      <a:pt x="8" y="16"/>
                    </a:lnTo>
                    <a:lnTo>
                      <a:pt x="10" y="21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37" name="Freeform 100">
                <a:extLst>
                  <a:ext uri="{FF2B5EF4-FFF2-40B4-BE49-F238E27FC236}">
                    <a16:creationId xmlns:a16="http://schemas.microsoft.com/office/drawing/2014/main" id="{913D3371-EDA5-42C5-9AB5-73C31BF812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7" y="3876"/>
                <a:ext cx="12" cy="11"/>
              </a:xfrm>
              <a:custGeom>
                <a:avLst/>
                <a:gdLst>
                  <a:gd name="T0" fmla="*/ 0 w 12"/>
                  <a:gd name="T1" fmla="*/ 0 h 11"/>
                  <a:gd name="T2" fmla="*/ 6 w 12"/>
                  <a:gd name="T3" fmla="*/ 7 h 11"/>
                  <a:gd name="T4" fmla="*/ 9 w 12"/>
                  <a:gd name="T5" fmla="*/ 10 h 11"/>
                  <a:gd name="T6" fmla="*/ 12 w 12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1">
                    <a:moveTo>
                      <a:pt x="0" y="0"/>
                    </a:moveTo>
                    <a:lnTo>
                      <a:pt x="6" y="7"/>
                    </a:lnTo>
                    <a:lnTo>
                      <a:pt x="9" y="10"/>
                    </a:lnTo>
                    <a:lnTo>
                      <a:pt x="12" y="11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38" name="Freeform 101">
                <a:extLst>
                  <a:ext uri="{FF2B5EF4-FFF2-40B4-BE49-F238E27FC236}">
                    <a16:creationId xmlns:a16="http://schemas.microsoft.com/office/drawing/2014/main" id="{B0254A5F-D72D-41B6-B229-136CA830D1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9" y="3885"/>
                <a:ext cx="10" cy="4"/>
              </a:xfrm>
              <a:custGeom>
                <a:avLst/>
                <a:gdLst>
                  <a:gd name="T0" fmla="*/ 0 w 10"/>
                  <a:gd name="T1" fmla="*/ 2 h 4"/>
                  <a:gd name="T2" fmla="*/ 2 w 10"/>
                  <a:gd name="T3" fmla="*/ 4 h 4"/>
                  <a:gd name="T4" fmla="*/ 5 w 10"/>
                  <a:gd name="T5" fmla="*/ 2 h 4"/>
                  <a:gd name="T6" fmla="*/ 10 w 10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4">
                    <a:moveTo>
                      <a:pt x="0" y="2"/>
                    </a:moveTo>
                    <a:lnTo>
                      <a:pt x="2" y="4"/>
                    </a:lnTo>
                    <a:lnTo>
                      <a:pt x="5" y="2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39" name="Freeform 102">
                <a:extLst>
                  <a:ext uri="{FF2B5EF4-FFF2-40B4-BE49-F238E27FC236}">
                    <a16:creationId xmlns:a16="http://schemas.microsoft.com/office/drawing/2014/main" id="{45A4B3B3-C5BA-489C-BC38-B9B500F84B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9" y="3872"/>
                <a:ext cx="10" cy="13"/>
              </a:xfrm>
              <a:custGeom>
                <a:avLst/>
                <a:gdLst>
                  <a:gd name="T0" fmla="*/ 0 w 10"/>
                  <a:gd name="T1" fmla="*/ 13 h 13"/>
                  <a:gd name="T2" fmla="*/ 5 w 10"/>
                  <a:gd name="T3" fmla="*/ 8 h 13"/>
                  <a:gd name="T4" fmla="*/ 10 w 10"/>
                  <a:gd name="T5" fmla="*/ 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3">
                    <a:moveTo>
                      <a:pt x="0" y="13"/>
                    </a:moveTo>
                    <a:lnTo>
                      <a:pt x="5" y="8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40" name="Freeform 103">
                <a:extLst>
                  <a:ext uri="{FF2B5EF4-FFF2-40B4-BE49-F238E27FC236}">
                    <a16:creationId xmlns:a16="http://schemas.microsoft.com/office/drawing/2014/main" id="{55F693F1-51DB-46D4-A2A2-5C0EC5A7BC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9" y="3849"/>
                <a:ext cx="12" cy="23"/>
              </a:xfrm>
              <a:custGeom>
                <a:avLst/>
                <a:gdLst>
                  <a:gd name="T0" fmla="*/ 0 w 12"/>
                  <a:gd name="T1" fmla="*/ 23 h 23"/>
                  <a:gd name="T2" fmla="*/ 3 w 12"/>
                  <a:gd name="T3" fmla="*/ 19 h 23"/>
                  <a:gd name="T4" fmla="*/ 6 w 12"/>
                  <a:gd name="T5" fmla="*/ 13 h 23"/>
                  <a:gd name="T6" fmla="*/ 12 w 12"/>
                  <a:gd name="T7" fmla="*/ 0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23">
                    <a:moveTo>
                      <a:pt x="0" y="23"/>
                    </a:moveTo>
                    <a:lnTo>
                      <a:pt x="3" y="19"/>
                    </a:ln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741" name="Freeform 104">
              <a:extLst>
                <a:ext uri="{FF2B5EF4-FFF2-40B4-BE49-F238E27FC236}">
                  <a16:creationId xmlns:a16="http://schemas.microsoft.com/office/drawing/2014/main" id="{FD6B7E9F-CFF1-4D49-B07F-CB6DF906B0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" y="2358"/>
              <a:ext cx="66" cy="44"/>
            </a:xfrm>
            <a:custGeom>
              <a:avLst/>
              <a:gdLst>
                <a:gd name="T0" fmla="*/ 0 w 84"/>
                <a:gd name="T1" fmla="*/ 66 h 36"/>
                <a:gd name="T2" fmla="*/ 19 w 84"/>
                <a:gd name="T3" fmla="*/ 11 h 36"/>
                <a:gd name="T4" fmla="*/ 41 w 84"/>
                <a:gd name="T5" fmla="*/ 0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" h="36">
                  <a:moveTo>
                    <a:pt x="0" y="36"/>
                  </a:moveTo>
                  <a:cubicBezTo>
                    <a:pt x="12" y="24"/>
                    <a:pt x="24" y="12"/>
                    <a:pt x="38" y="6"/>
                  </a:cubicBezTo>
                  <a:cubicBezTo>
                    <a:pt x="52" y="0"/>
                    <a:pt x="75" y="2"/>
                    <a:pt x="84" y="0"/>
                  </a:cubicBezTo>
                </a:path>
              </a:pathLst>
            </a:custGeom>
            <a:noFill/>
            <a:ln w="19050" cap="flat" cmpd="sng">
              <a:solidFill>
                <a:srgbClr val="333333"/>
              </a:solidFill>
              <a:prstDash val="solid"/>
              <a:miter lim="800000"/>
              <a:headEnd type="none" w="med" len="med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1417" name="Oval 105">
            <a:extLst>
              <a:ext uri="{FF2B5EF4-FFF2-40B4-BE49-F238E27FC236}">
                <a16:creationId xmlns:a16="http://schemas.microsoft.com/office/drawing/2014/main" id="{B2D32594-0347-4E85-95C8-8BA420233D4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37250" y="3787775"/>
            <a:ext cx="325438" cy="325438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-</a:t>
            </a:r>
          </a:p>
        </p:txBody>
      </p:sp>
      <p:sp>
        <p:nvSpPr>
          <p:cNvPr id="141419" name="Text Box 107">
            <a:extLst>
              <a:ext uri="{FF2B5EF4-FFF2-40B4-BE49-F238E27FC236}">
                <a16:creationId xmlns:a16="http://schemas.microsoft.com/office/drawing/2014/main" id="{19AE86B1-5AC2-454B-8185-330640610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732213"/>
            <a:ext cx="3279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Incident Photon = X-ray</a:t>
            </a:r>
          </a:p>
        </p:txBody>
      </p:sp>
      <p:grpSp>
        <p:nvGrpSpPr>
          <p:cNvPr id="141420" name="Group 108">
            <a:extLst>
              <a:ext uri="{FF2B5EF4-FFF2-40B4-BE49-F238E27FC236}">
                <a16:creationId xmlns:a16="http://schemas.microsoft.com/office/drawing/2014/main" id="{27AB59CF-8E79-4F5A-978B-ED564BB6F4CC}"/>
              </a:ext>
            </a:extLst>
          </p:cNvPr>
          <p:cNvGrpSpPr>
            <a:grpSpLocks/>
          </p:cNvGrpSpPr>
          <p:nvPr/>
        </p:nvGrpSpPr>
        <p:grpSpPr bwMode="auto">
          <a:xfrm>
            <a:off x="4371975" y="2889250"/>
            <a:ext cx="1462088" cy="900113"/>
            <a:chOff x="2754" y="1820"/>
            <a:chExt cx="921" cy="567"/>
          </a:xfrm>
        </p:grpSpPr>
        <p:sp>
          <p:nvSpPr>
            <p:cNvPr id="16738" name="Text Box 109">
              <a:extLst>
                <a:ext uri="{FF2B5EF4-FFF2-40B4-BE49-F238E27FC236}">
                  <a16:creationId xmlns:a16="http://schemas.microsoft.com/office/drawing/2014/main" id="{26A146C2-2BC8-4C7C-9FF5-19002EA2F8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4" y="1820"/>
              <a:ext cx="7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Collision</a:t>
              </a:r>
            </a:p>
          </p:txBody>
        </p:sp>
        <p:sp>
          <p:nvSpPr>
            <p:cNvPr id="16739" name="Line 110">
              <a:extLst>
                <a:ext uri="{FF2B5EF4-FFF2-40B4-BE49-F238E27FC236}">
                  <a16:creationId xmlns:a16="http://schemas.microsoft.com/office/drawing/2014/main" id="{1CE21B32-EF53-4E3F-AC5A-741E8C8215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5" y="2040"/>
              <a:ext cx="210" cy="3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1423" name="Group 111">
            <a:extLst>
              <a:ext uri="{FF2B5EF4-FFF2-40B4-BE49-F238E27FC236}">
                <a16:creationId xmlns:a16="http://schemas.microsoft.com/office/drawing/2014/main" id="{53D5C20B-6E4B-4CFF-9F25-A7870D097B36}"/>
              </a:ext>
            </a:extLst>
          </p:cNvPr>
          <p:cNvGrpSpPr>
            <a:grpSpLocks/>
          </p:cNvGrpSpPr>
          <p:nvPr/>
        </p:nvGrpSpPr>
        <p:grpSpPr bwMode="auto">
          <a:xfrm>
            <a:off x="2581275" y="4167188"/>
            <a:ext cx="2222500" cy="1041400"/>
            <a:chOff x="1626" y="2625"/>
            <a:chExt cx="1400" cy="656"/>
          </a:xfrm>
        </p:grpSpPr>
        <p:sp>
          <p:nvSpPr>
            <p:cNvPr id="16736" name="Text Box 112">
              <a:extLst>
                <a:ext uri="{FF2B5EF4-FFF2-40B4-BE49-F238E27FC236}">
                  <a16:creationId xmlns:a16="http://schemas.microsoft.com/office/drawing/2014/main" id="{05AD2A47-26A0-4A23-98A9-34E74BD943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6" y="2647"/>
              <a:ext cx="1020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Momentum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 = h</a:t>
              </a:r>
              <a:r>
                <a:rPr lang="en-US" altLang="en-US" sz="2000" i="1"/>
                <a:t>f</a:t>
              </a:r>
              <a:r>
                <a:rPr lang="en-US" altLang="en-US" sz="2000"/>
                <a:t>/c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E = h</a:t>
              </a:r>
              <a:r>
                <a:rPr lang="en-US" altLang="en-US" sz="2000" i="1"/>
                <a:t>f</a:t>
              </a:r>
              <a:endParaRPr lang="en-US" altLang="en-US" sz="2000"/>
            </a:p>
          </p:txBody>
        </p:sp>
        <p:sp>
          <p:nvSpPr>
            <p:cNvPr id="16737" name="Line 113">
              <a:extLst>
                <a:ext uri="{FF2B5EF4-FFF2-40B4-BE49-F238E27FC236}">
                  <a16:creationId xmlns:a16="http://schemas.microsoft.com/office/drawing/2014/main" id="{CFF6485B-28BE-4678-A3E4-5451067B19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96" y="2625"/>
              <a:ext cx="530" cy="3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1426" name="Group 114">
            <a:extLst>
              <a:ext uri="{FF2B5EF4-FFF2-40B4-BE49-F238E27FC236}">
                <a16:creationId xmlns:a16="http://schemas.microsoft.com/office/drawing/2014/main" id="{1BA43855-97D9-4BF1-80BD-2BF6FA0F3E42}"/>
              </a:ext>
            </a:extLst>
          </p:cNvPr>
          <p:cNvGrpSpPr>
            <a:grpSpLocks/>
          </p:cNvGrpSpPr>
          <p:nvPr/>
        </p:nvGrpSpPr>
        <p:grpSpPr bwMode="auto">
          <a:xfrm>
            <a:off x="6877050" y="1978025"/>
            <a:ext cx="1674813" cy="4146550"/>
            <a:chOff x="4332" y="1246"/>
            <a:chExt cx="1055" cy="2612"/>
          </a:xfrm>
        </p:grpSpPr>
        <p:sp>
          <p:nvSpPr>
            <p:cNvPr id="16734" name="Rectangle 115">
              <a:extLst>
                <a:ext uri="{FF2B5EF4-FFF2-40B4-BE49-F238E27FC236}">
                  <a16:creationId xmlns:a16="http://schemas.microsoft.com/office/drawing/2014/main" id="{7EFFFB6A-18B1-43E5-B4CE-A74068352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" y="3416"/>
              <a:ext cx="85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E = h</a:t>
              </a:r>
              <a:r>
                <a:rPr lang="en-US" altLang="en-US" sz="2000" i="1"/>
                <a:t>f </a:t>
              </a:r>
              <a:r>
                <a:rPr lang="en-US" altLang="en-US" sz="2000" i="1" baseline="30000"/>
                <a:t>’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 = h</a:t>
              </a:r>
              <a:r>
                <a:rPr lang="en-US" altLang="en-US" sz="2000" i="1"/>
                <a:t>f </a:t>
              </a:r>
              <a:r>
                <a:rPr lang="en-US" altLang="en-US" sz="2000" i="1" baseline="30000"/>
                <a:t>’</a:t>
              </a:r>
              <a:r>
                <a:rPr lang="en-US" altLang="en-US" sz="2000"/>
                <a:t>/c</a:t>
              </a:r>
            </a:p>
          </p:txBody>
        </p:sp>
        <p:sp>
          <p:nvSpPr>
            <p:cNvPr id="16735" name="Rectangle 116">
              <a:extLst>
                <a:ext uri="{FF2B5EF4-FFF2-40B4-BE49-F238E27FC236}">
                  <a16:creationId xmlns:a16="http://schemas.microsoft.com/office/drawing/2014/main" id="{F9BC7328-A95B-4B32-8AEC-C176A63AE2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1246"/>
              <a:ext cx="105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E = ½ mv</a:t>
              </a:r>
              <a:r>
                <a:rPr lang="en-US" altLang="en-US" sz="2000" baseline="-25000"/>
                <a:t>e</a:t>
              </a:r>
              <a:r>
                <a:rPr lang="en-US" altLang="en-US" sz="2000" baseline="30000"/>
                <a:t>2</a:t>
              </a:r>
              <a:endParaRPr lang="en-US" altLang="en-US" sz="200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 = mv</a:t>
              </a:r>
              <a:r>
                <a:rPr lang="en-US" altLang="en-US" sz="2000" baseline="-25000"/>
                <a:t>e</a:t>
              </a:r>
              <a:endParaRPr lang="en-US" altLang="en-US" sz="2000" i="1"/>
            </a:p>
          </p:txBody>
        </p:sp>
      </p:grpSp>
      <p:sp>
        <p:nvSpPr>
          <p:cNvPr id="141429" name="Text Box 117">
            <a:extLst>
              <a:ext uri="{FF2B5EF4-FFF2-40B4-BE49-F238E27FC236}">
                <a16:creationId xmlns:a16="http://schemas.microsoft.com/office/drawing/2014/main" id="{3CF9801F-9D8B-4923-A2C9-9D260D64D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5157788"/>
            <a:ext cx="611028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u="sng">
                <a:solidFill>
                  <a:schemeClr val="folHlink"/>
                </a:solidFill>
              </a:rPr>
              <a:t>Conservation of Energy &amp; Momentum:</a:t>
            </a:r>
            <a:r>
              <a:rPr lang="en-US" altLang="en-US" sz="2000" b="1">
                <a:solidFill>
                  <a:schemeClr val="folHlink"/>
                </a:solidFill>
              </a:rPr>
              <a:t> </a:t>
            </a:r>
            <a:r>
              <a:rPr lang="en-US" altLang="en-US" sz="2000"/>
              <a:t>The energy and momentum gained by the electron equals the energy and momentum lost by the photon.</a:t>
            </a:r>
          </a:p>
        </p:txBody>
      </p:sp>
      <p:sp>
        <p:nvSpPr>
          <p:cNvPr id="141430" name="Text Box 118">
            <a:extLst>
              <a:ext uri="{FF2B5EF4-FFF2-40B4-BE49-F238E27FC236}">
                <a16:creationId xmlns:a16="http://schemas.microsoft.com/office/drawing/2014/main" id="{B73F6642-F29C-43FD-A6DE-3C2214D0A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2663" y="6289675"/>
            <a:ext cx="2557462" cy="396875"/>
          </a:xfrm>
          <a:prstGeom prst="rect">
            <a:avLst/>
          </a:prstGeom>
          <a:solidFill>
            <a:srgbClr val="CCECFF"/>
          </a:solidFill>
          <a:ln>
            <a:solidFill>
              <a:srgbClr val="002060"/>
            </a:solidFill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h</a:t>
            </a:r>
            <a:r>
              <a:rPr lang="en-US" altLang="en-US" sz="2000" i="1" dirty="0"/>
              <a:t>f</a:t>
            </a:r>
            <a:r>
              <a:rPr lang="en-US" altLang="en-US" sz="2000" dirty="0"/>
              <a:t>/c – h</a:t>
            </a:r>
            <a:r>
              <a:rPr lang="en-US" altLang="en-US" sz="2000" i="1" dirty="0"/>
              <a:t>f ‘</a:t>
            </a:r>
            <a:r>
              <a:rPr lang="en-US" altLang="en-US" sz="2000" dirty="0"/>
              <a:t>/c = </a:t>
            </a:r>
            <a:r>
              <a:rPr lang="en-US" altLang="en-US" sz="2000" dirty="0" err="1"/>
              <a:t>mv</a:t>
            </a:r>
            <a:r>
              <a:rPr lang="en-US" altLang="en-US" sz="2000" baseline="-25000" dirty="0" err="1"/>
              <a:t>e</a:t>
            </a:r>
            <a:endParaRPr lang="en-US" altLang="en-US" sz="2000" dirty="0"/>
          </a:p>
        </p:txBody>
      </p:sp>
      <p:grpSp>
        <p:nvGrpSpPr>
          <p:cNvPr id="141431" name="Group 119">
            <a:extLst>
              <a:ext uri="{FF2B5EF4-FFF2-40B4-BE49-F238E27FC236}">
                <a16:creationId xmlns:a16="http://schemas.microsoft.com/office/drawing/2014/main" id="{C91DEF6B-6EAA-45DA-80DD-C4295A8924F3}"/>
              </a:ext>
            </a:extLst>
          </p:cNvPr>
          <p:cNvGrpSpPr>
            <a:grpSpLocks/>
          </p:cNvGrpSpPr>
          <p:nvPr/>
        </p:nvGrpSpPr>
        <p:grpSpPr bwMode="auto">
          <a:xfrm>
            <a:off x="5962650" y="2751138"/>
            <a:ext cx="1897063" cy="2084387"/>
            <a:chOff x="3756" y="1733"/>
            <a:chExt cx="1195" cy="1313"/>
          </a:xfrm>
        </p:grpSpPr>
        <p:grpSp>
          <p:nvGrpSpPr>
            <p:cNvPr id="16398" name="Group 120">
              <a:extLst>
                <a:ext uri="{FF2B5EF4-FFF2-40B4-BE49-F238E27FC236}">
                  <a16:creationId xmlns:a16="http://schemas.microsoft.com/office/drawing/2014/main" id="{05DB94CA-D842-45E8-AA0B-340A92BA8C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7" y="1733"/>
              <a:ext cx="705" cy="599"/>
              <a:chOff x="3967" y="1733"/>
              <a:chExt cx="705" cy="599"/>
            </a:xfrm>
          </p:grpSpPr>
          <p:sp>
            <p:nvSpPr>
              <p:cNvPr id="16732" name="Line 121">
                <a:extLst>
                  <a:ext uri="{FF2B5EF4-FFF2-40B4-BE49-F238E27FC236}">
                    <a16:creationId xmlns:a16="http://schemas.microsoft.com/office/drawing/2014/main" id="{D1720218-8E82-451C-A91C-5849E42D8F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7" y="1921"/>
                <a:ext cx="493" cy="4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733" name="Oval 122">
                <a:extLst>
                  <a:ext uri="{FF2B5EF4-FFF2-40B4-BE49-F238E27FC236}">
                    <a16:creationId xmlns:a16="http://schemas.microsoft.com/office/drawing/2014/main" id="{5BEEF3F6-EF23-4F7E-86F6-60E49FBFC91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467" y="1733"/>
                <a:ext cx="205" cy="205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/>
                  <a:t>-</a:t>
                </a:r>
              </a:p>
            </p:txBody>
          </p:sp>
        </p:grpSp>
        <p:grpSp>
          <p:nvGrpSpPr>
            <p:cNvPr id="16399" name="Group 123">
              <a:extLst>
                <a:ext uri="{FF2B5EF4-FFF2-40B4-BE49-F238E27FC236}">
                  <a16:creationId xmlns:a16="http://schemas.microsoft.com/office/drawing/2014/main" id="{C2B2D2E5-162D-4615-A878-069C06547E4A}"/>
                </a:ext>
              </a:extLst>
            </p:cNvPr>
            <p:cNvGrpSpPr>
              <a:grpSpLocks/>
            </p:cNvGrpSpPr>
            <p:nvPr/>
          </p:nvGrpSpPr>
          <p:grpSpPr bwMode="auto">
            <a:xfrm rot="2560718">
              <a:off x="3756" y="2904"/>
              <a:ext cx="1195" cy="142"/>
              <a:chOff x="3144" y="2876"/>
              <a:chExt cx="1579" cy="133"/>
            </a:xfrm>
          </p:grpSpPr>
          <p:grpSp>
            <p:nvGrpSpPr>
              <p:cNvPr id="16400" name="Group 124">
                <a:extLst>
                  <a:ext uri="{FF2B5EF4-FFF2-40B4-BE49-F238E27FC236}">
                    <a16:creationId xmlns:a16="http://schemas.microsoft.com/office/drawing/2014/main" id="{2BB2D7D7-6C6E-447D-AFDE-775EBF4FFA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44" y="2977"/>
                <a:ext cx="27" cy="8"/>
                <a:chOff x="3144" y="2977"/>
                <a:chExt cx="27" cy="8"/>
              </a:xfrm>
            </p:grpSpPr>
            <p:sp>
              <p:nvSpPr>
                <p:cNvPr id="16730" name="Freeform 125">
                  <a:extLst>
                    <a:ext uri="{FF2B5EF4-FFF2-40B4-BE49-F238E27FC236}">
                      <a16:creationId xmlns:a16="http://schemas.microsoft.com/office/drawing/2014/main" id="{89E5536F-1BDD-4F54-A10E-D4B9DFAEE9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44" y="2977"/>
                  <a:ext cx="27" cy="8"/>
                </a:xfrm>
                <a:custGeom>
                  <a:avLst/>
                  <a:gdLst>
                    <a:gd name="T0" fmla="*/ 0 w 27"/>
                    <a:gd name="T1" fmla="*/ 0 h 8"/>
                    <a:gd name="T2" fmla="*/ 12 w 27"/>
                    <a:gd name="T3" fmla="*/ 6 h 8"/>
                    <a:gd name="T4" fmla="*/ 27 w 27"/>
                    <a:gd name="T5" fmla="*/ 8 h 8"/>
                    <a:gd name="T6" fmla="*/ 0 w 27"/>
                    <a:gd name="T7" fmla="*/ 0 h 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8">
                      <a:moveTo>
                        <a:pt x="0" y="0"/>
                      </a:moveTo>
                      <a:lnTo>
                        <a:pt x="12" y="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31" name="Freeform 126">
                  <a:extLst>
                    <a:ext uri="{FF2B5EF4-FFF2-40B4-BE49-F238E27FC236}">
                      <a16:creationId xmlns:a16="http://schemas.microsoft.com/office/drawing/2014/main" id="{147D595C-B9B0-4F01-AECC-CB78DF0389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44" y="2977"/>
                  <a:ext cx="27" cy="8"/>
                </a:xfrm>
                <a:custGeom>
                  <a:avLst/>
                  <a:gdLst>
                    <a:gd name="T0" fmla="*/ 0 w 27"/>
                    <a:gd name="T1" fmla="*/ 0 h 8"/>
                    <a:gd name="T2" fmla="*/ 12 w 27"/>
                    <a:gd name="T3" fmla="*/ 6 h 8"/>
                    <a:gd name="T4" fmla="*/ 27 w 27"/>
                    <a:gd name="T5" fmla="*/ 8 h 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8">
                      <a:moveTo>
                        <a:pt x="0" y="0"/>
                      </a:moveTo>
                      <a:lnTo>
                        <a:pt x="12" y="6"/>
                      </a:lnTo>
                      <a:lnTo>
                        <a:pt x="27" y="8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1" name="Group 127">
                <a:extLst>
                  <a:ext uri="{FF2B5EF4-FFF2-40B4-BE49-F238E27FC236}">
                    <a16:creationId xmlns:a16="http://schemas.microsoft.com/office/drawing/2014/main" id="{4C24936C-498E-47E5-A98F-3A46B212FA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71" y="2981"/>
                <a:ext cx="27" cy="4"/>
                <a:chOff x="3171" y="2981"/>
                <a:chExt cx="27" cy="4"/>
              </a:xfrm>
            </p:grpSpPr>
            <p:sp>
              <p:nvSpPr>
                <p:cNvPr id="16728" name="Freeform 128">
                  <a:extLst>
                    <a:ext uri="{FF2B5EF4-FFF2-40B4-BE49-F238E27FC236}">
                      <a16:creationId xmlns:a16="http://schemas.microsoft.com/office/drawing/2014/main" id="{802475CC-1F81-49FD-8EB0-1908CC9932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71" y="2981"/>
                  <a:ext cx="27" cy="4"/>
                </a:xfrm>
                <a:custGeom>
                  <a:avLst/>
                  <a:gdLst>
                    <a:gd name="T0" fmla="*/ 0 w 27"/>
                    <a:gd name="T1" fmla="*/ 4 h 4"/>
                    <a:gd name="T2" fmla="*/ 12 w 27"/>
                    <a:gd name="T3" fmla="*/ 3 h 4"/>
                    <a:gd name="T4" fmla="*/ 27 w 27"/>
                    <a:gd name="T5" fmla="*/ 0 h 4"/>
                    <a:gd name="T6" fmla="*/ 0 w 27"/>
                    <a:gd name="T7" fmla="*/ 4 h 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4">
                      <a:moveTo>
                        <a:pt x="0" y="4"/>
                      </a:moveTo>
                      <a:lnTo>
                        <a:pt x="12" y="3"/>
                      </a:lnTo>
                      <a:lnTo>
                        <a:pt x="27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29" name="Freeform 129">
                  <a:extLst>
                    <a:ext uri="{FF2B5EF4-FFF2-40B4-BE49-F238E27FC236}">
                      <a16:creationId xmlns:a16="http://schemas.microsoft.com/office/drawing/2014/main" id="{008CC5D1-2EDC-4D2E-BF7E-589BED01C3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71" y="2981"/>
                  <a:ext cx="27" cy="4"/>
                </a:xfrm>
                <a:custGeom>
                  <a:avLst/>
                  <a:gdLst>
                    <a:gd name="T0" fmla="*/ 0 w 27"/>
                    <a:gd name="T1" fmla="*/ 4 h 4"/>
                    <a:gd name="T2" fmla="*/ 12 w 27"/>
                    <a:gd name="T3" fmla="*/ 3 h 4"/>
                    <a:gd name="T4" fmla="*/ 27 w 27"/>
                    <a:gd name="T5" fmla="*/ 0 h 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4">
                      <a:moveTo>
                        <a:pt x="0" y="4"/>
                      </a:moveTo>
                      <a:lnTo>
                        <a:pt x="12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2" name="Group 130">
                <a:extLst>
                  <a:ext uri="{FF2B5EF4-FFF2-40B4-BE49-F238E27FC236}">
                    <a16:creationId xmlns:a16="http://schemas.microsoft.com/office/drawing/2014/main" id="{02978029-C65C-48DB-8140-81C208DBDB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98" y="2965"/>
                <a:ext cx="27" cy="17"/>
                <a:chOff x="3198" y="2965"/>
                <a:chExt cx="27" cy="17"/>
              </a:xfrm>
            </p:grpSpPr>
            <p:sp>
              <p:nvSpPr>
                <p:cNvPr id="16726" name="Freeform 131">
                  <a:extLst>
                    <a:ext uri="{FF2B5EF4-FFF2-40B4-BE49-F238E27FC236}">
                      <a16:creationId xmlns:a16="http://schemas.microsoft.com/office/drawing/2014/main" id="{88DFAF9A-CE43-4E0A-8390-5401BEC33F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98" y="2965"/>
                  <a:ext cx="27" cy="17"/>
                </a:xfrm>
                <a:custGeom>
                  <a:avLst/>
                  <a:gdLst>
                    <a:gd name="T0" fmla="*/ 0 w 27"/>
                    <a:gd name="T1" fmla="*/ 17 h 17"/>
                    <a:gd name="T2" fmla="*/ 7 w 27"/>
                    <a:gd name="T3" fmla="*/ 12 h 17"/>
                    <a:gd name="T4" fmla="*/ 14 w 27"/>
                    <a:gd name="T5" fmla="*/ 9 h 17"/>
                    <a:gd name="T6" fmla="*/ 27 w 27"/>
                    <a:gd name="T7" fmla="*/ 0 h 17"/>
                    <a:gd name="T8" fmla="*/ 0 w 27"/>
                    <a:gd name="T9" fmla="*/ 17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" h="17">
                      <a:moveTo>
                        <a:pt x="0" y="17"/>
                      </a:moveTo>
                      <a:lnTo>
                        <a:pt x="7" y="12"/>
                      </a:lnTo>
                      <a:lnTo>
                        <a:pt x="14" y="9"/>
                      </a:lnTo>
                      <a:lnTo>
                        <a:pt x="27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27" name="Freeform 132">
                  <a:extLst>
                    <a:ext uri="{FF2B5EF4-FFF2-40B4-BE49-F238E27FC236}">
                      <a16:creationId xmlns:a16="http://schemas.microsoft.com/office/drawing/2014/main" id="{0672DE5F-B5EF-4562-9DB6-F51BFFECA5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98" y="2965"/>
                  <a:ext cx="27" cy="17"/>
                </a:xfrm>
                <a:custGeom>
                  <a:avLst/>
                  <a:gdLst>
                    <a:gd name="T0" fmla="*/ 0 w 27"/>
                    <a:gd name="T1" fmla="*/ 17 h 17"/>
                    <a:gd name="T2" fmla="*/ 7 w 27"/>
                    <a:gd name="T3" fmla="*/ 12 h 17"/>
                    <a:gd name="T4" fmla="*/ 14 w 27"/>
                    <a:gd name="T5" fmla="*/ 9 h 17"/>
                    <a:gd name="T6" fmla="*/ 27 w 2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17">
                      <a:moveTo>
                        <a:pt x="0" y="17"/>
                      </a:moveTo>
                      <a:lnTo>
                        <a:pt x="7" y="12"/>
                      </a:lnTo>
                      <a:lnTo>
                        <a:pt x="14" y="9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3" name="Group 133">
                <a:extLst>
                  <a:ext uri="{FF2B5EF4-FFF2-40B4-BE49-F238E27FC236}">
                    <a16:creationId xmlns:a16="http://schemas.microsoft.com/office/drawing/2014/main" id="{5C839BC4-9011-455F-9FBF-2861E4F48D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25" y="2936"/>
                <a:ext cx="24" cy="28"/>
                <a:chOff x="3225" y="2936"/>
                <a:chExt cx="24" cy="28"/>
              </a:xfrm>
            </p:grpSpPr>
            <p:sp>
              <p:nvSpPr>
                <p:cNvPr id="16724" name="Freeform 134">
                  <a:extLst>
                    <a:ext uri="{FF2B5EF4-FFF2-40B4-BE49-F238E27FC236}">
                      <a16:creationId xmlns:a16="http://schemas.microsoft.com/office/drawing/2014/main" id="{B53F7A75-5B03-4998-BB85-3655A8A5C3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25" y="2936"/>
                  <a:ext cx="24" cy="28"/>
                </a:xfrm>
                <a:custGeom>
                  <a:avLst/>
                  <a:gdLst>
                    <a:gd name="T0" fmla="*/ 0 w 24"/>
                    <a:gd name="T1" fmla="*/ 28 h 28"/>
                    <a:gd name="T2" fmla="*/ 5 w 24"/>
                    <a:gd name="T3" fmla="*/ 21 h 28"/>
                    <a:gd name="T4" fmla="*/ 10 w 24"/>
                    <a:gd name="T5" fmla="*/ 15 h 28"/>
                    <a:gd name="T6" fmla="*/ 24 w 24"/>
                    <a:gd name="T7" fmla="*/ 0 h 28"/>
                    <a:gd name="T8" fmla="*/ 0 w 24"/>
                    <a:gd name="T9" fmla="*/ 28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28">
                      <a:moveTo>
                        <a:pt x="0" y="28"/>
                      </a:moveTo>
                      <a:lnTo>
                        <a:pt x="5" y="21"/>
                      </a:lnTo>
                      <a:lnTo>
                        <a:pt x="10" y="15"/>
                      </a:lnTo>
                      <a:lnTo>
                        <a:pt x="24" y="0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25" name="Freeform 135">
                  <a:extLst>
                    <a:ext uri="{FF2B5EF4-FFF2-40B4-BE49-F238E27FC236}">
                      <a16:creationId xmlns:a16="http://schemas.microsoft.com/office/drawing/2014/main" id="{B7E104E2-4FBF-464E-8ED8-F46914D1A4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25" y="2936"/>
                  <a:ext cx="24" cy="28"/>
                </a:xfrm>
                <a:custGeom>
                  <a:avLst/>
                  <a:gdLst>
                    <a:gd name="T0" fmla="*/ 0 w 24"/>
                    <a:gd name="T1" fmla="*/ 28 h 28"/>
                    <a:gd name="T2" fmla="*/ 5 w 24"/>
                    <a:gd name="T3" fmla="*/ 21 h 28"/>
                    <a:gd name="T4" fmla="*/ 10 w 24"/>
                    <a:gd name="T5" fmla="*/ 15 h 28"/>
                    <a:gd name="T6" fmla="*/ 24 w 24"/>
                    <a:gd name="T7" fmla="*/ 0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28">
                      <a:moveTo>
                        <a:pt x="0" y="28"/>
                      </a:moveTo>
                      <a:lnTo>
                        <a:pt x="5" y="21"/>
                      </a:lnTo>
                      <a:lnTo>
                        <a:pt x="10" y="15"/>
                      </a:lnTo>
                      <a:lnTo>
                        <a:pt x="24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4" name="Group 136">
                <a:extLst>
                  <a:ext uri="{FF2B5EF4-FFF2-40B4-BE49-F238E27FC236}">
                    <a16:creationId xmlns:a16="http://schemas.microsoft.com/office/drawing/2014/main" id="{7BD963BA-8F48-4B44-9E10-8C5CD6725C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54" y="2912"/>
                <a:ext cx="27" cy="27"/>
                <a:chOff x="3254" y="2912"/>
                <a:chExt cx="27" cy="27"/>
              </a:xfrm>
            </p:grpSpPr>
            <p:sp>
              <p:nvSpPr>
                <p:cNvPr id="16722" name="Freeform 137">
                  <a:extLst>
                    <a:ext uri="{FF2B5EF4-FFF2-40B4-BE49-F238E27FC236}">
                      <a16:creationId xmlns:a16="http://schemas.microsoft.com/office/drawing/2014/main" id="{0FD052BA-E2E5-43B2-95F8-808250CEFE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54" y="2912"/>
                  <a:ext cx="27" cy="27"/>
                </a:xfrm>
                <a:custGeom>
                  <a:avLst/>
                  <a:gdLst>
                    <a:gd name="T0" fmla="*/ 0 w 27"/>
                    <a:gd name="T1" fmla="*/ 27 h 27"/>
                    <a:gd name="T2" fmla="*/ 12 w 27"/>
                    <a:gd name="T3" fmla="*/ 14 h 27"/>
                    <a:gd name="T4" fmla="*/ 27 w 27"/>
                    <a:gd name="T5" fmla="*/ 0 h 27"/>
                    <a:gd name="T6" fmla="*/ 0 w 27"/>
                    <a:gd name="T7" fmla="*/ 27 h 2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7">
                      <a:moveTo>
                        <a:pt x="0" y="27"/>
                      </a:moveTo>
                      <a:lnTo>
                        <a:pt x="12" y="14"/>
                      </a:lnTo>
                      <a:lnTo>
                        <a:pt x="27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23" name="Freeform 138">
                  <a:extLst>
                    <a:ext uri="{FF2B5EF4-FFF2-40B4-BE49-F238E27FC236}">
                      <a16:creationId xmlns:a16="http://schemas.microsoft.com/office/drawing/2014/main" id="{7D0293F1-F004-4834-AF17-22EEDF7F77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54" y="2912"/>
                  <a:ext cx="27" cy="27"/>
                </a:xfrm>
                <a:custGeom>
                  <a:avLst/>
                  <a:gdLst>
                    <a:gd name="T0" fmla="*/ 0 w 27"/>
                    <a:gd name="T1" fmla="*/ 27 h 27"/>
                    <a:gd name="T2" fmla="*/ 12 w 27"/>
                    <a:gd name="T3" fmla="*/ 14 h 27"/>
                    <a:gd name="T4" fmla="*/ 27 w 27"/>
                    <a:gd name="T5" fmla="*/ 0 h 2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7">
                      <a:moveTo>
                        <a:pt x="0" y="27"/>
                      </a:moveTo>
                      <a:lnTo>
                        <a:pt x="12" y="14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5" name="Group 139">
                <a:extLst>
                  <a:ext uri="{FF2B5EF4-FFF2-40B4-BE49-F238E27FC236}">
                    <a16:creationId xmlns:a16="http://schemas.microsoft.com/office/drawing/2014/main" id="{AC9527B7-5586-4544-8C75-869704B645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84" y="2889"/>
                <a:ext cx="24" cy="23"/>
                <a:chOff x="3284" y="2889"/>
                <a:chExt cx="24" cy="23"/>
              </a:xfrm>
            </p:grpSpPr>
            <p:sp>
              <p:nvSpPr>
                <p:cNvPr id="16720" name="Freeform 140">
                  <a:extLst>
                    <a:ext uri="{FF2B5EF4-FFF2-40B4-BE49-F238E27FC236}">
                      <a16:creationId xmlns:a16="http://schemas.microsoft.com/office/drawing/2014/main" id="{FCE0031A-6203-4983-BBCD-CB5F4D3B5B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84" y="2889"/>
                  <a:ext cx="24" cy="23"/>
                </a:xfrm>
                <a:custGeom>
                  <a:avLst/>
                  <a:gdLst>
                    <a:gd name="T0" fmla="*/ 0 w 24"/>
                    <a:gd name="T1" fmla="*/ 23 h 23"/>
                    <a:gd name="T2" fmla="*/ 12 w 24"/>
                    <a:gd name="T3" fmla="*/ 11 h 23"/>
                    <a:gd name="T4" fmla="*/ 19 w 24"/>
                    <a:gd name="T5" fmla="*/ 5 h 23"/>
                    <a:gd name="T6" fmla="*/ 24 w 24"/>
                    <a:gd name="T7" fmla="*/ 0 h 23"/>
                    <a:gd name="T8" fmla="*/ 0 w 24"/>
                    <a:gd name="T9" fmla="*/ 23 h 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23">
                      <a:moveTo>
                        <a:pt x="0" y="23"/>
                      </a:moveTo>
                      <a:lnTo>
                        <a:pt x="12" y="11"/>
                      </a:lnTo>
                      <a:lnTo>
                        <a:pt x="19" y="5"/>
                      </a:lnTo>
                      <a:lnTo>
                        <a:pt x="24" y="0"/>
                      </a:lnTo>
                      <a:lnTo>
                        <a:pt x="0" y="23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21" name="Freeform 141">
                  <a:extLst>
                    <a:ext uri="{FF2B5EF4-FFF2-40B4-BE49-F238E27FC236}">
                      <a16:creationId xmlns:a16="http://schemas.microsoft.com/office/drawing/2014/main" id="{AB546936-7F9B-47D8-B136-8544E88446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84" y="2889"/>
                  <a:ext cx="24" cy="23"/>
                </a:xfrm>
                <a:custGeom>
                  <a:avLst/>
                  <a:gdLst>
                    <a:gd name="T0" fmla="*/ 0 w 24"/>
                    <a:gd name="T1" fmla="*/ 23 h 23"/>
                    <a:gd name="T2" fmla="*/ 12 w 24"/>
                    <a:gd name="T3" fmla="*/ 11 h 23"/>
                    <a:gd name="T4" fmla="*/ 19 w 24"/>
                    <a:gd name="T5" fmla="*/ 5 h 23"/>
                    <a:gd name="T6" fmla="*/ 24 w 24"/>
                    <a:gd name="T7" fmla="*/ 0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23">
                      <a:moveTo>
                        <a:pt x="0" y="23"/>
                      </a:moveTo>
                      <a:lnTo>
                        <a:pt x="12" y="11"/>
                      </a:lnTo>
                      <a:lnTo>
                        <a:pt x="19" y="5"/>
                      </a:lnTo>
                      <a:lnTo>
                        <a:pt x="24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6" name="Group 142">
                <a:extLst>
                  <a:ext uri="{FF2B5EF4-FFF2-40B4-BE49-F238E27FC236}">
                    <a16:creationId xmlns:a16="http://schemas.microsoft.com/office/drawing/2014/main" id="{A4577A0B-EF6F-450A-AA14-D0034EBF240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08" y="2878"/>
                <a:ext cx="25" cy="11"/>
                <a:chOff x="3308" y="2878"/>
                <a:chExt cx="25" cy="11"/>
              </a:xfrm>
            </p:grpSpPr>
            <p:sp>
              <p:nvSpPr>
                <p:cNvPr id="16718" name="Freeform 143">
                  <a:extLst>
                    <a:ext uri="{FF2B5EF4-FFF2-40B4-BE49-F238E27FC236}">
                      <a16:creationId xmlns:a16="http://schemas.microsoft.com/office/drawing/2014/main" id="{7D4DC608-26D0-40F5-9C80-8F7850CAA6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08" y="2878"/>
                  <a:ext cx="25" cy="11"/>
                </a:xfrm>
                <a:custGeom>
                  <a:avLst/>
                  <a:gdLst>
                    <a:gd name="T0" fmla="*/ 0 w 25"/>
                    <a:gd name="T1" fmla="*/ 11 h 11"/>
                    <a:gd name="T2" fmla="*/ 12 w 25"/>
                    <a:gd name="T3" fmla="*/ 4 h 11"/>
                    <a:gd name="T4" fmla="*/ 20 w 25"/>
                    <a:gd name="T5" fmla="*/ 2 h 11"/>
                    <a:gd name="T6" fmla="*/ 25 w 25"/>
                    <a:gd name="T7" fmla="*/ 0 h 11"/>
                    <a:gd name="T8" fmla="*/ 0 w 25"/>
                    <a:gd name="T9" fmla="*/ 11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11">
                      <a:moveTo>
                        <a:pt x="0" y="11"/>
                      </a:moveTo>
                      <a:lnTo>
                        <a:pt x="12" y="4"/>
                      </a:lnTo>
                      <a:lnTo>
                        <a:pt x="20" y="2"/>
                      </a:lnTo>
                      <a:lnTo>
                        <a:pt x="25" y="0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19" name="Freeform 144">
                  <a:extLst>
                    <a:ext uri="{FF2B5EF4-FFF2-40B4-BE49-F238E27FC236}">
                      <a16:creationId xmlns:a16="http://schemas.microsoft.com/office/drawing/2014/main" id="{686AA407-925E-4C47-B304-0FB5B0EBE4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08" y="2878"/>
                  <a:ext cx="25" cy="11"/>
                </a:xfrm>
                <a:custGeom>
                  <a:avLst/>
                  <a:gdLst>
                    <a:gd name="T0" fmla="*/ 0 w 25"/>
                    <a:gd name="T1" fmla="*/ 11 h 11"/>
                    <a:gd name="T2" fmla="*/ 12 w 25"/>
                    <a:gd name="T3" fmla="*/ 4 h 11"/>
                    <a:gd name="T4" fmla="*/ 20 w 25"/>
                    <a:gd name="T5" fmla="*/ 2 h 11"/>
                    <a:gd name="T6" fmla="*/ 25 w 25"/>
                    <a:gd name="T7" fmla="*/ 0 h 1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1">
                      <a:moveTo>
                        <a:pt x="0" y="11"/>
                      </a:moveTo>
                      <a:lnTo>
                        <a:pt x="12" y="4"/>
                      </a:lnTo>
                      <a:lnTo>
                        <a:pt x="20" y="2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7" name="Group 145">
                <a:extLst>
                  <a:ext uri="{FF2B5EF4-FFF2-40B4-BE49-F238E27FC236}">
                    <a16:creationId xmlns:a16="http://schemas.microsoft.com/office/drawing/2014/main" id="{BD86F8C1-73DA-47EE-A6BC-6FC45561E2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33" y="2876"/>
                <a:ext cx="29" cy="3"/>
                <a:chOff x="3333" y="2876"/>
                <a:chExt cx="29" cy="3"/>
              </a:xfrm>
            </p:grpSpPr>
            <p:sp>
              <p:nvSpPr>
                <p:cNvPr id="16716" name="Freeform 146">
                  <a:extLst>
                    <a:ext uri="{FF2B5EF4-FFF2-40B4-BE49-F238E27FC236}">
                      <a16:creationId xmlns:a16="http://schemas.microsoft.com/office/drawing/2014/main" id="{5A3F85A2-AF16-40B0-8A01-0343D2CAFD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33" y="2876"/>
                  <a:ext cx="29" cy="3"/>
                </a:xfrm>
                <a:custGeom>
                  <a:avLst/>
                  <a:gdLst>
                    <a:gd name="T0" fmla="*/ 0 w 29"/>
                    <a:gd name="T1" fmla="*/ 2 h 3"/>
                    <a:gd name="T2" fmla="*/ 14 w 29"/>
                    <a:gd name="T3" fmla="*/ 0 h 3"/>
                    <a:gd name="T4" fmla="*/ 29 w 29"/>
                    <a:gd name="T5" fmla="*/ 3 h 3"/>
                    <a:gd name="T6" fmla="*/ 0 w 29"/>
                    <a:gd name="T7" fmla="*/ 2 h 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3">
                      <a:moveTo>
                        <a:pt x="0" y="2"/>
                      </a:moveTo>
                      <a:lnTo>
                        <a:pt x="14" y="0"/>
                      </a:lnTo>
                      <a:lnTo>
                        <a:pt x="29" y="3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17" name="Freeform 147">
                  <a:extLst>
                    <a:ext uri="{FF2B5EF4-FFF2-40B4-BE49-F238E27FC236}">
                      <a16:creationId xmlns:a16="http://schemas.microsoft.com/office/drawing/2014/main" id="{1811346D-366C-4029-BB08-51186079FB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33" y="2876"/>
                  <a:ext cx="29" cy="3"/>
                </a:xfrm>
                <a:custGeom>
                  <a:avLst/>
                  <a:gdLst>
                    <a:gd name="T0" fmla="*/ 0 w 29"/>
                    <a:gd name="T1" fmla="*/ 2 h 3"/>
                    <a:gd name="T2" fmla="*/ 14 w 29"/>
                    <a:gd name="T3" fmla="*/ 0 h 3"/>
                    <a:gd name="T4" fmla="*/ 29 w 29"/>
                    <a:gd name="T5" fmla="*/ 3 h 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9" h="3">
                      <a:moveTo>
                        <a:pt x="0" y="2"/>
                      </a:moveTo>
                      <a:lnTo>
                        <a:pt x="14" y="0"/>
                      </a:lnTo>
                      <a:lnTo>
                        <a:pt x="29" y="3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8" name="Group 148">
                <a:extLst>
                  <a:ext uri="{FF2B5EF4-FFF2-40B4-BE49-F238E27FC236}">
                    <a16:creationId xmlns:a16="http://schemas.microsoft.com/office/drawing/2014/main" id="{CF791FCC-8514-4939-A68E-15A13248A7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2" y="2880"/>
                <a:ext cx="25" cy="14"/>
                <a:chOff x="3362" y="2880"/>
                <a:chExt cx="25" cy="14"/>
              </a:xfrm>
            </p:grpSpPr>
            <p:sp>
              <p:nvSpPr>
                <p:cNvPr id="16714" name="Freeform 149">
                  <a:extLst>
                    <a:ext uri="{FF2B5EF4-FFF2-40B4-BE49-F238E27FC236}">
                      <a16:creationId xmlns:a16="http://schemas.microsoft.com/office/drawing/2014/main" id="{64A075A2-A04D-41FC-B6DD-24B714D130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2" y="2880"/>
                  <a:ext cx="25" cy="14"/>
                </a:xfrm>
                <a:custGeom>
                  <a:avLst/>
                  <a:gdLst>
                    <a:gd name="T0" fmla="*/ 0 w 25"/>
                    <a:gd name="T1" fmla="*/ 0 h 14"/>
                    <a:gd name="T2" fmla="*/ 5 w 25"/>
                    <a:gd name="T3" fmla="*/ 2 h 14"/>
                    <a:gd name="T4" fmla="*/ 12 w 25"/>
                    <a:gd name="T5" fmla="*/ 6 h 14"/>
                    <a:gd name="T6" fmla="*/ 25 w 25"/>
                    <a:gd name="T7" fmla="*/ 14 h 14"/>
                    <a:gd name="T8" fmla="*/ 0 w 25"/>
                    <a:gd name="T9" fmla="*/ 0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14">
                      <a:moveTo>
                        <a:pt x="0" y="0"/>
                      </a:moveTo>
                      <a:lnTo>
                        <a:pt x="5" y="2"/>
                      </a:lnTo>
                      <a:lnTo>
                        <a:pt x="12" y="6"/>
                      </a:lnTo>
                      <a:lnTo>
                        <a:pt x="25" y="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15" name="Freeform 150">
                  <a:extLst>
                    <a:ext uri="{FF2B5EF4-FFF2-40B4-BE49-F238E27FC236}">
                      <a16:creationId xmlns:a16="http://schemas.microsoft.com/office/drawing/2014/main" id="{EA96DF29-F3BD-4FFF-8933-D801CFAAA6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2" y="2880"/>
                  <a:ext cx="25" cy="14"/>
                </a:xfrm>
                <a:custGeom>
                  <a:avLst/>
                  <a:gdLst>
                    <a:gd name="T0" fmla="*/ 0 w 25"/>
                    <a:gd name="T1" fmla="*/ 0 h 14"/>
                    <a:gd name="T2" fmla="*/ 5 w 25"/>
                    <a:gd name="T3" fmla="*/ 2 h 14"/>
                    <a:gd name="T4" fmla="*/ 12 w 25"/>
                    <a:gd name="T5" fmla="*/ 6 h 14"/>
                    <a:gd name="T6" fmla="*/ 25 w 25"/>
                    <a:gd name="T7" fmla="*/ 14 h 1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4">
                      <a:moveTo>
                        <a:pt x="0" y="0"/>
                      </a:moveTo>
                      <a:lnTo>
                        <a:pt x="5" y="2"/>
                      </a:lnTo>
                      <a:lnTo>
                        <a:pt x="12" y="6"/>
                      </a:lnTo>
                      <a:lnTo>
                        <a:pt x="25" y="14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09" name="Group 151">
                <a:extLst>
                  <a:ext uri="{FF2B5EF4-FFF2-40B4-BE49-F238E27FC236}">
                    <a16:creationId xmlns:a16="http://schemas.microsoft.com/office/drawing/2014/main" id="{B39AB452-DE4F-48F4-BE35-B14B505686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7" y="2894"/>
                <a:ext cx="29" cy="25"/>
                <a:chOff x="3387" y="2894"/>
                <a:chExt cx="29" cy="25"/>
              </a:xfrm>
            </p:grpSpPr>
            <p:sp>
              <p:nvSpPr>
                <p:cNvPr id="16712" name="Freeform 152">
                  <a:extLst>
                    <a:ext uri="{FF2B5EF4-FFF2-40B4-BE49-F238E27FC236}">
                      <a16:creationId xmlns:a16="http://schemas.microsoft.com/office/drawing/2014/main" id="{F4CFD1F4-F9D9-4DD7-AF5A-FBD53320BD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87" y="2894"/>
                  <a:ext cx="29" cy="25"/>
                </a:xfrm>
                <a:custGeom>
                  <a:avLst/>
                  <a:gdLst>
                    <a:gd name="T0" fmla="*/ 0 w 29"/>
                    <a:gd name="T1" fmla="*/ 0 h 25"/>
                    <a:gd name="T2" fmla="*/ 14 w 29"/>
                    <a:gd name="T3" fmla="*/ 11 h 25"/>
                    <a:gd name="T4" fmla="*/ 29 w 29"/>
                    <a:gd name="T5" fmla="*/ 25 h 25"/>
                    <a:gd name="T6" fmla="*/ 0 w 29"/>
                    <a:gd name="T7" fmla="*/ 0 h 2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25">
                      <a:moveTo>
                        <a:pt x="0" y="0"/>
                      </a:moveTo>
                      <a:lnTo>
                        <a:pt x="14" y="11"/>
                      </a:lnTo>
                      <a:lnTo>
                        <a:pt x="29" y="2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13" name="Freeform 153">
                  <a:extLst>
                    <a:ext uri="{FF2B5EF4-FFF2-40B4-BE49-F238E27FC236}">
                      <a16:creationId xmlns:a16="http://schemas.microsoft.com/office/drawing/2014/main" id="{576C407D-9931-4AE1-BA9F-9288CBFB8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87" y="2894"/>
                  <a:ext cx="29" cy="25"/>
                </a:xfrm>
                <a:custGeom>
                  <a:avLst/>
                  <a:gdLst>
                    <a:gd name="T0" fmla="*/ 0 w 29"/>
                    <a:gd name="T1" fmla="*/ 0 h 25"/>
                    <a:gd name="T2" fmla="*/ 14 w 29"/>
                    <a:gd name="T3" fmla="*/ 11 h 25"/>
                    <a:gd name="T4" fmla="*/ 29 w 29"/>
                    <a:gd name="T5" fmla="*/ 25 h 2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9" h="25">
                      <a:moveTo>
                        <a:pt x="0" y="0"/>
                      </a:moveTo>
                      <a:lnTo>
                        <a:pt x="14" y="11"/>
                      </a:lnTo>
                      <a:lnTo>
                        <a:pt x="29" y="25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10" name="Group 154">
                <a:extLst>
                  <a:ext uri="{FF2B5EF4-FFF2-40B4-BE49-F238E27FC236}">
                    <a16:creationId xmlns:a16="http://schemas.microsoft.com/office/drawing/2014/main" id="{FB98688F-278A-475D-9B2C-356B3BCE94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14" y="2919"/>
                <a:ext cx="24" cy="27"/>
                <a:chOff x="3414" y="2919"/>
                <a:chExt cx="24" cy="27"/>
              </a:xfrm>
            </p:grpSpPr>
            <p:sp>
              <p:nvSpPr>
                <p:cNvPr id="16710" name="Freeform 155">
                  <a:extLst>
                    <a:ext uri="{FF2B5EF4-FFF2-40B4-BE49-F238E27FC236}">
                      <a16:creationId xmlns:a16="http://schemas.microsoft.com/office/drawing/2014/main" id="{2F661DDA-4CDC-40A8-88E6-A3A04C6958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4" y="2919"/>
                  <a:ext cx="24" cy="27"/>
                </a:xfrm>
                <a:custGeom>
                  <a:avLst/>
                  <a:gdLst>
                    <a:gd name="T0" fmla="*/ 0 w 24"/>
                    <a:gd name="T1" fmla="*/ 0 h 27"/>
                    <a:gd name="T2" fmla="*/ 14 w 24"/>
                    <a:gd name="T3" fmla="*/ 12 h 27"/>
                    <a:gd name="T4" fmla="*/ 24 w 24"/>
                    <a:gd name="T5" fmla="*/ 27 h 27"/>
                    <a:gd name="T6" fmla="*/ 0 w 24"/>
                    <a:gd name="T7" fmla="*/ 0 h 2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27">
                      <a:moveTo>
                        <a:pt x="0" y="0"/>
                      </a:moveTo>
                      <a:lnTo>
                        <a:pt x="14" y="12"/>
                      </a:lnTo>
                      <a:lnTo>
                        <a:pt x="24" y="2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11" name="Freeform 156">
                  <a:extLst>
                    <a:ext uri="{FF2B5EF4-FFF2-40B4-BE49-F238E27FC236}">
                      <a16:creationId xmlns:a16="http://schemas.microsoft.com/office/drawing/2014/main" id="{E375AD5A-C576-4456-8B85-6AD2C1ECD2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4" y="2919"/>
                  <a:ext cx="24" cy="27"/>
                </a:xfrm>
                <a:custGeom>
                  <a:avLst/>
                  <a:gdLst>
                    <a:gd name="T0" fmla="*/ 0 w 24"/>
                    <a:gd name="T1" fmla="*/ 0 h 27"/>
                    <a:gd name="T2" fmla="*/ 14 w 24"/>
                    <a:gd name="T3" fmla="*/ 12 h 27"/>
                    <a:gd name="T4" fmla="*/ 24 w 24"/>
                    <a:gd name="T5" fmla="*/ 27 h 2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4" h="27">
                      <a:moveTo>
                        <a:pt x="0" y="0"/>
                      </a:moveTo>
                      <a:lnTo>
                        <a:pt x="14" y="12"/>
                      </a:lnTo>
                      <a:lnTo>
                        <a:pt x="24" y="27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11" name="Group 157">
                <a:extLst>
                  <a:ext uri="{FF2B5EF4-FFF2-40B4-BE49-F238E27FC236}">
                    <a16:creationId xmlns:a16="http://schemas.microsoft.com/office/drawing/2014/main" id="{C303D508-F05D-4598-BA96-2B396BFD41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33" y="2948"/>
                <a:ext cx="27" cy="23"/>
                <a:chOff x="3433" y="2948"/>
                <a:chExt cx="27" cy="23"/>
              </a:xfrm>
            </p:grpSpPr>
            <p:sp>
              <p:nvSpPr>
                <p:cNvPr id="16708" name="Freeform 158">
                  <a:extLst>
                    <a:ext uri="{FF2B5EF4-FFF2-40B4-BE49-F238E27FC236}">
                      <a16:creationId xmlns:a16="http://schemas.microsoft.com/office/drawing/2014/main" id="{81ED7556-366F-4222-94B1-496FC82310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33" y="2948"/>
                  <a:ext cx="27" cy="23"/>
                </a:xfrm>
                <a:custGeom>
                  <a:avLst/>
                  <a:gdLst>
                    <a:gd name="T0" fmla="*/ 0 w 27"/>
                    <a:gd name="T1" fmla="*/ 0 h 23"/>
                    <a:gd name="T2" fmla="*/ 12 w 27"/>
                    <a:gd name="T3" fmla="*/ 13 h 23"/>
                    <a:gd name="T4" fmla="*/ 27 w 27"/>
                    <a:gd name="T5" fmla="*/ 23 h 23"/>
                    <a:gd name="T6" fmla="*/ 0 w 27"/>
                    <a:gd name="T7" fmla="*/ 0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3">
                      <a:moveTo>
                        <a:pt x="0" y="0"/>
                      </a:moveTo>
                      <a:lnTo>
                        <a:pt x="12" y="13"/>
                      </a:lnTo>
                      <a:lnTo>
                        <a:pt x="27" y="2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09" name="Freeform 159">
                  <a:extLst>
                    <a:ext uri="{FF2B5EF4-FFF2-40B4-BE49-F238E27FC236}">
                      <a16:creationId xmlns:a16="http://schemas.microsoft.com/office/drawing/2014/main" id="{FF6E682B-D6DE-4C31-9CC3-1C564A53FE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33" y="2948"/>
                  <a:ext cx="27" cy="23"/>
                </a:xfrm>
                <a:custGeom>
                  <a:avLst/>
                  <a:gdLst>
                    <a:gd name="T0" fmla="*/ 0 w 27"/>
                    <a:gd name="T1" fmla="*/ 0 h 23"/>
                    <a:gd name="T2" fmla="*/ 12 w 27"/>
                    <a:gd name="T3" fmla="*/ 13 h 23"/>
                    <a:gd name="T4" fmla="*/ 27 w 27"/>
                    <a:gd name="T5" fmla="*/ 23 h 2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3">
                      <a:moveTo>
                        <a:pt x="0" y="0"/>
                      </a:moveTo>
                      <a:lnTo>
                        <a:pt x="12" y="13"/>
                      </a:lnTo>
                      <a:lnTo>
                        <a:pt x="27" y="23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12" name="Group 160">
                <a:extLst>
                  <a:ext uri="{FF2B5EF4-FFF2-40B4-BE49-F238E27FC236}">
                    <a16:creationId xmlns:a16="http://schemas.microsoft.com/office/drawing/2014/main" id="{086F0364-082A-495F-A567-8CB57B76CF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58" y="2971"/>
                <a:ext cx="27" cy="16"/>
                <a:chOff x="3458" y="2971"/>
                <a:chExt cx="27" cy="16"/>
              </a:xfrm>
            </p:grpSpPr>
            <p:sp>
              <p:nvSpPr>
                <p:cNvPr id="16706" name="Freeform 161">
                  <a:extLst>
                    <a:ext uri="{FF2B5EF4-FFF2-40B4-BE49-F238E27FC236}">
                      <a16:creationId xmlns:a16="http://schemas.microsoft.com/office/drawing/2014/main" id="{969973DF-82BE-4FEB-A5AD-C5F9C5C6CB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8" y="2971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12 w 27"/>
                    <a:gd name="T3" fmla="*/ 10 h 16"/>
                    <a:gd name="T4" fmla="*/ 22 w 27"/>
                    <a:gd name="T5" fmla="*/ 14 h 16"/>
                    <a:gd name="T6" fmla="*/ 27 w 27"/>
                    <a:gd name="T7" fmla="*/ 16 h 16"/>
                    <a:gd name="T8" fmla="*/ 0 w 27"/>
                    <a:gd name="T9" fmla="*/ 0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" h="16">
                      <a:moveTo>
                        <a:pt x="0" y="0"/>
                      </a:moveTo>
                      <a:lnTo>
                        <a:pt x="12" y="10"/>
                      </a:lnTo>
                      <a:lnTo>
                        <a:pt x="22" y="14"/>
                      </a:lnTo>
                      <a:lnTo>
                        <a:pt x="27" y="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07" name="Freeform 162">
                  <a:extLst>
                    <a:ext uri="{FF2B5EF4-FFF2-40B4-BE49-F238E27FC236}">
                      <a16:creationId xmlns:a16="http://schemas.microsoft.com/office/drawing/2014/main" id="{AC929011-2F52-4B21-A4DC-6A0411341F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8" y="2971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12 w 27"/>
                    <a:gd name="T3" fmla="*/ 10 h 16"/>
                    <a:gd name="T4" fmla="*/ 22 w 27"/>
                    <a:gd name="T5" fmla="*/ 14 h 16"/>
                    <a:gd name="T6" fmla="*/ 27 w 27"/>
                    <a:gd name="T7" fmla="*/ 16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16">
                      <a:moveTo>
                        <a:pt x="0" y="0"/>
                      </a:moveTo>
                      <a:lnTo>
                        <a:pt x="12" y="10"/>
                      </a:lnTo>
                      <a:lnTo>
                        <a:pt x="22" y="14"/>
                      </a:lnTo>
                      <a:lnTo>
                        <a:pt x="27" y="16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13" name="Group 163">
                <a:extLst>
                  <a:ext uri="{FF2B5EF4-FFF2-40B4-BE49-F238E27FC236}">
                    <a16:creationId xmlns:a16="http://schemas.microsoft.com/office/drawing/2014/main" id="{EF747D1A-D261-4889-94D6-01FC832AA8A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85" y="2989"/>
                <a:ext cx="27" cy="2"/>
                <a:chOff x="3485" y="2989"/>
                <a:chExt cx="27" cy="2"/>
              </a:xfrm>
            </p:grpSpPr>
            <p:sp>
              <p:nvSpPr>
                <p:cNvPr id="16704" name="Freeform 164">
                  <a:extLst>
                    <a:ext uri="{FF2B5EF4-FFF2-40B4-BE49-F238E27FC236}">
                      <a16:creationId xmlns:a16="http://schemas.microsoft.com/office/drawing/2014/main" id="{990D5E71-C516-4724-A73C-12B99BFC57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85" y="2989"/>
                  <a:ext cx="27" cy="2"/>
                </a:xfrm>
                <a:custGeom>
                  <a:avLst/>
                  <a:gdLst>
                    <a:gd name="T0" fmla="*/ 0 w 27"/>
                    <a:gd name="T1" fmla="*/ 0 h 2"/>
                    <a:gd name="T2" fmla="*/ 14 w 27"/>
                    <a:gd name="T3" fmla="*/ 2 h 2"/>
                    <a:gd name="T4" fmla="*/ 27 w 27"/>
                    <a:gd name="T5" fmla="*/ 2 h 2"/>
                    <a:gd name="T6" fmla="*/ 0 w 27"/>
                    <a:gd name="T7" fmla="*/ 0 h 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">
                      <a:moveTo>
                        <a:pt x="0" y="0"/>
                      </a:moveTo>
                      <a:lnTo>
                        <a:pt x="14" y="2"/>
                      </a:lnTo>
                      <a:lnTo>
                        <a:pt x="27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05" name="Freeform 165">
                  <a:extLst>
                    <a:ext uri="{FF2B5EF4-FFF2-40B4-BE49-F238E27FC236}">
                      <a16:creationId xmlns:a16="http://schemas.microsoft.com/office/drawing/2014/main" id="{4DD01A39-3DD4-4281-A5A2-89BA1039C1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85" y="2989"/>
                  <a:ext cx="27" cy="2"/>
                </a:xfrm>
                <a:custGeom>
                  <a:avLst/>
                  <a:gdLst>
                    <a:gd name="T0" fmla="*/ 0 w 27"/>
                    <a:gd name="T1" fmla="*/ 0 h 2"/>
                    <a:gd name="T2" fmla="*/ 14 w 27"/>
                    <a:gd name="T3" fmla="*/ 2 h 2"/>
                    <a:gd name="T4" fmla="*/ 27 w 27"/>
                    <a:gd name="T5" fmla="*/ 2 h 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">
                      <a:moveTo>
                        <a:pt x="0" y="0"/>
                      </a:moveTo>
                      <a:lnTo>
                        <a:pt x="14" y="2"/>
                      </a:lnTo>
                      <a:lnTo>
                        <a:pt x="27" y="2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14" name="Group 166">
                <a:extLst>
                  <a:ext uri="{FF2B5EF4-FFF2-40B4-BE49-F238E27FC236}">
                    <a16:creationId xmlns:a16="http://schemas.microsoft.com/office/drawing/2014/main" id="{75D0FFC4-FB80-46DD-BDB8-FAAB3C3BB23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12" y="2981"/>
                <a:ext cx="24" cy="11"/>
                <a:chOff x="3512" y="2981"/>
                <a:chExt cx="24" cy="11"/>
              </a:xfrm>
            </p:grpSpPr>
            <p:sp>
              <p:nvSpPr>
                <p:cNvPr id="16702" name="Freeform 167">
                  <a:extLst>
                    <a:ext uri="{FF2B5EF4-FFF2-40B4-BE49-F238E27FC236}">
                      <a16:creationId xmlns:a16="http://schemas.microsoft.com/office/drawing/2014/main" id="{53810F29-385D-43FE-9625-6D2D2E278E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12" y="2981"/>
                  <a:ext cx="24" cy="11"/>
                </a:xfrm>
                <a:custGeom>
                  <a:avLst/>
                  <a:gdLst>
                    <a:gd name="T0" fmla="*/ 0 w 24"/>
                    <a:gd name="T1" fmla="*/ 11 h 11"/>
                    <a:gd name="T2" fmla="*/ 5 w 24"/>
                    <a:gd name="T3" fmla="*/ 10 h 11"/>
                    <a:gd name="T4" fmla="*/ 9 w 24"/>
                    <a:gd name="T5" fmla="*/ 8 h 11"/>
                    <a:gd name="T6" fmla="*/ 24 w 24"/>
                    <a:gd name="T7" fmla="*/ 0 h 11"/>
                    <a:gd name="T8" fmla="*/ 0 w 24"/>
                    <a:gd name="T9" fmla="*/ 11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11">
                      <a:moveTo>
                        <a:pt x="0" y="11"/>
                      </a:moveTo>
                      <a:lnTo>
                        <a:pt x="5" y="10"/>
                      </a:lnTo>
                      <a:lnTo>
                        <a:pt x="9" y="8"/>
                      </a:lnTo>
                      <a:lnTo>
                        <a:pt x="24" y="0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03" name="Freeform 168">
                  <a:extLst>
                    <a:ext uri="{FF2B5EF4-FFF2-40B4-BE49-F238E27FC236}">
                      <a16:creationId xmlns:a16="http://schemas.microsoft.com/office/drawing/2014/main" id="{EEBDC8A3-6BD8-4C4A-8E61-4F8015C640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12" y="2981"/>
                  <a:ext cx="24" cy="11"/>
                </a:xfrm>
                <a:custGeom>
                  <a:avLst/>
                  <a:gdLst>
                    <a:gd name="T0" fmla="*/ 0 w 24"/>
                    <a:gd name="T1" fmla="*/ 11 h 11"/>
                    <a:gd name="T2" fmla="*/ 5 w 24"/>
                    <a:gd name="T3" fmla="*/ 10 h 11"/>
                    <a:gd name="T4" fmla="*/ 9 w 24"/>
                    <a:gd name="T5" fmla="*/ 8 h 11"/>
                    <a:gd name="T6" fmla="*/ 24 w 24"/>
                    <a:gd name="T7" fmla="*/ 0 h 1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11">
                      <a:moveTo>
                        <a:pt x="0" y="11"/>
                      </a:moveTo>
                      <a:lnTo>
                        <a:pt x="5" y="10"/>
                      </a:lnTo>
                      <a:lnTo>
                        <a:pt x="9" y="8"/>
                      </a:lnTo>
                      <a:lnTo>
                        <a:pt x="24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15" name="Group 169">
                <a:extLst>
                  <a:ext uri="{FF2B5EF4-FFF2-40B4-BE49-F238E27FC236}">
                    <a16:creationId xmlns:a16="http://schemas.microsoft.com/office/drawing/2014/main" id="{F75DCB22-678F-44D1-944F-2B2F12E2DE3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39" y="2959"/>
                <a:ext cx="27" cy="21"/>
                <a:chOff x="3539" y="2959"/>
                <a:chExt cx="27" cy="21"/>
              </a:xfrm>
            </p:grpSpPr>
            <p:sp>
              <p:nvSpPr>
                <p:cNvPr id="16700" name="Freeform 170">
                  <a:extLst>
                    <a:ext uri="{FF2B5EF4-FFF2-40B4-BE49-F238E27FC236}">
                      <a16:creationId xmlns:a16="http://schemas.microsoft.com/office/drawing/2014/main" id="{5E512C15-BD73-4C64-A199-49D5133047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39" y="2959"/>
                  <a:ext cx="27" cy="21"/>
                </a:xfrm>
                <a:custGeom>
                  <a:avLst/>
                  <a:gdLst>
                    <a:gd name="T0" fmla="*/ 0 w 27"/>
                    <a:gd name="T1" fmla="*/ 21 h 21"/>
                    <a:gd name="T2" fmla="*/ 12 w 27"/>
                    <a:gd name="T3" fmla="*/ 12 h 21"/>
                    <a:gd name="T4" fmla="*/ 27 w 27"/>
                    <a:gd name="T5" fmla="*/ 0 h 21"/>
                    <a:gd name="T6" fmla="*/ 0 w 27"/>
                    <a:gd name="T7" fmla="*/ 21 h 2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1">
                      <a:moveTo>
                        <a:pt x="0" y="21"/>
                      </a:moveTo>
                      <a:lnTo>
                        <a:pt x="12" y="12"/>
                      </a:lnTo>
                      <a:lnTo>
                        <a:pt x="27" y="0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01" name="Freeform 171">
                  <a:extLst>
                    <a:ext uri="{FF2B5EF4-FFF2-40B4-BE49-F238E27FC236}">
                      <a16:creationId xmlns:a16="http://schemas.microsoft.com/office/drawing/2014/main" id="{3BF8E479-E1FD-47AB-9EB8-76AB14C85F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39" y="2959"/>
                  <a:ext cx="27" cy="21"/>
                </a:xfrm>
                <a:custGeom>
                  <a:avLst/>
                  <a:gdLst>
                    <a:gd name="T0" fmla="*/ 0 w 27"/>
                    <a:gd name="T1" fmla="*/ 21 h 21"/>
                    <a:gd name="T2" fmla="*/ 12 w 27"/>
                    <a:gd name="T3" fmla="*/ 12 h 21"/>
                    <a:gd name="T4" fmla="*/ 27 w 27"/>
                    <a:gd name="T5" fmla="*/ 0 h 21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1">
                      <a:moveTo>
                        <a:pt x="0" y="21"/>
                      </a:moveTo>
                      <a:lnTo>
                        <a:pt x="12" y="12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16" name="Group 172">
                <a:extLst>
                  <a:ext uri="{FF2B5EF4-FFF2-40B4-BE49-F238E27FC236}">
                    <a16:creationId xmlns:a16="http://schemas.microsoft.com/office/drawing/2014/main" id="{7A9AFBE2-A491-4E6E-9FB6-06710AFA6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68" y="2932"/>
                <a:ext cx="25" cy="28"/>
                <a:chOff x="3568" y="2932"/>
                <a:chExt cx="25" cy="28"/>
              </a:xfrm>
            </p:grpSpPr>
            <p:sp>
              <p:nvSpPr>
                <p:cNvPr id="16698" name="Freeform 173">
                  <a:extLst>
                    <a:ext uri="{FF2B5EF4-FFF2-40B4-BE49-F238E27FC236}">
                      <a16:creationId xmlns:a16="http://schemas.microsoft.com/office/drawing/2014/main" id="{E8A1BE57-41D0-480E-9882-3769124EE47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8" y="2932"/>
                  <a:ext cx="25" cy="28"/>
                </a:xfrm>
                <a:custGeom>
                  <a:avLst/>
                  <a:gdLst>
                    <a:gd name="T0" fmla="*/ 0 w 25"/>
                    <a:gd name="T1" fmla="*/ 28 h 28"/>
                    <a:gd name="T2" fmla="*/ 12 w 25"/>
                    <a:gd name="T3" fmla="*/ 14 h 28"/>
                    <a:gd name="T4" fmla="*/ 25 w 25"/>
                    <a:gd name="T5" fmla="*/ 0 h 28"/>
                    <a:gd name="T6" fmla="*/ 0 w 25"/>
                    <a:gd name="T7" fmla="*/ 28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28">
                      <a:moveTo>
                        <a:pt x="0" y="28"/>
                      </a:moveTo>
                      <a:lnTo>
                        <a:pt x="12" y="14"/>
                      </a:lnTo>
                      <a:lnTo>
                        <a:pt x="25" y="0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99" name="Freeform 174">
                  <a:extLst>
                    <a:ext uri="{FF2B5EF4-FFF2-40B4-BE49-F238E27FC236}">
                      <a16:creationId xmlns:a16="http://schemas.microsoft.com/office/drawing/2014/main" id="{7FFD10C1-B0B7-4ADB-B399-FA765634EE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8" y="2932"/>
                  <a:ext cx="25" cy="28"/>
                </a:xfrm>
                <a:custGeom>
                  <a:avLst/>
                  <a:gdLst>
                    <a:gd name="T0" fmla="*/ 0 w 25"/>
                    <a:gd name="T1" fmla="*/ 28 h 28"/>
                    <a:gd name="T2" fmla="*/ 12 w 25"/>
                    <a:gd name="T3" fmla="*/ 14 h 28"/>
                    <a:gd name="T4" fmla="*/ 25 w 25"/>
                    <a:gd name="T5" fmla="*/ 0 h 2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28">
                      <a:moveTo>
                        <a:pt x="0" y="28"/>
                      </a:moveTo>
                      <a:lnTo>
                        <a:pt x="12" y="14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17" name="Group 175">
                <a:extLst>
                  <a:ext uri="{FF2B5EF4-FFF2-40B4-BE49-F238E27FC236}">
                    <a16:creationId xmlns:a16="http://schemas.microsoft.com/office/drawing/2014/main" id="{87FF05DD-0777-48EC-9A2B-68623800C6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95" y="2906"/>
                <a:ext cx="25" cy="26"/>
                <a:chOff x="3595" y="2906"/>
                <a:chExt cx="25" cy="26"/>
              </a:xfrm>
            </p:grpSpPr>
            <p:sp>
              <p:nvSpPr>
                <p:cNvPr id="16696" name="Freeform 176">
                  <a:extLst>
                    <a:ext uri="{FF2B5EF4-FFF2-40B4-BE49-F238E27FC236}">
                      <a16:creationId xmlns:a16="http://schemas.microsoft.com/office/drawing/2014/main" id="{A1CE1B7B-EDC2-4E34-B5F1-E33CF1012D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95" y="2906"/>
                  <a:ext cx="25" cy="26"/>
                </a:xfrm>
                <a:custGeom>
                  <a:avLst/>
                  <a:gdLst>
                    <a:gd name="T0" fmla="*/ 0 w 25"/>
                    <a:gd name="T1" fmla="*/ 26 h 26"/>
                    <a:gd name="T2" fmla="*/ 12 w 25"/>
                    <a:gd name="T3" fmla="*/ 13 h 26"/>
                    <a:gd name="T4" fmla="*/ 25 w 25"/>
                    <a:gd name="T5" fmla="*/ 0 h 26"/>
                    <a:gd name="T6" fmla="*/ 0 w 25"/>
                    <a:gd name="T7" fmla="*/ 26 h 2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26">
                      <a:moveTo>
                        <a:pt x="0" y="26"/>
                      </a:moveTo>
                      <a:lnTo>
                        <a:pt x="12" y="13"/>
                      </a:lnTo>
                      <a:lnTo>
                        <a:pt x="25" y="0"/>
                      </a:lnTo>
                      <a:lnTo>
                        <a:pt x="0" y="2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97" name="Freeform 177">
                  <a:extLst>
                    <a:ext uri="{FF2B5EF4-FFF2-40B4-BE49-F238E27FC236}">
                      <a16:creationId xmlns:a16="http://schemas.microsoft.com/office/drawing/2014/main" id="{699EF006-E43A-46EC-9A55-CF11B92BF4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95" y="2906"/>
                  <a:ext cx="25" cy="26"/>
                </a:xfrm>
                <a:custGeom>
                  <a:avLst/>
                  <a:gdLst>
                    <a:gd name="T0" fmla="*/ 0 w 25"/>
                    <a:gd name="T1" fmla="*/ 26 h 26"/>
                    <a:gd name="T2" fmla="*/ 12 w 25"/>
                    <a:gd name="T3" fmla="*/ 13 h 26"/>
                    <a:gd name="T4" fmla="*/ 25 w 25"/>
                    <a:gd name="T5" fmla="*/ 0 h 2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26">
                      <a:moveTo>
                        <a:pt x="0" y="26"/>
                      </a:moveTo>
                      <a:lnTo>
                        <a:pt x="12" y="13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18" name="Group 178">
                <a:extLst>
                  <a:ext uri="{FF2B5EF4-FFF2-40B4-BE49-F238E27FC236}">
                    <a16:creationId xmlns:a16="http://schemas.microsoft.com/office/drawing/2014/main" id="{CFEFE75E-1D28-41BF-8C9F-0215D490B5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20" y="2889"/>
                <a:ext cx="29" cy="17"/>
                <a:chOff x="3620" y="2889"/>
                <a:chExt cx="29" cy="17"/>
              </a:xfrm>
            </p:grpSpPr>
            <p:sp>
              <p:nvSpPr>
                <p:cNvPr id="16694" name="Freeform 179">
                  <a:extLst>
                    <a:ext uri="{FF2B5EF4-FFF2-40B4-BE49-F238E27FC236}">
                      <a16:creationId xmlns:a16="http://schemas.microsoft.com/office/drawing/2014/main" id="{A4714626-38F0-4BAE-94C0-82DEDFFB07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20" y="2889"/>
                  <a:ext cx="29" cy="17"/>
                </a:xfrm>
                <a:custGeom>
                  <a:avLst/>
                  <a:gdLst>
                    <a:gd name="T0" fmla="*/ 0 w 29"/>
                    <a:gd name="T1" fmla="*/ 17 h 17"/>
                    <a:gd name="T2" fmla="*/ 14 w 29"/>
                    <a:gd name="T3" fmla="*/ 5 h 17"/>
                    <a:gd name="T4" fmla="*/ 24 w 29"/>
                    <a:gd name="T5" fmla="*/ 3 h 17"/>
                    <a:gd name="T6" fmla="*/ 29 w 29"/>
                    <a:gd name="T7" fmla="*/ 0 h 17"/>
                    <a:gd name="T8" fmla="*/ 0 w 29"/>
                    <a:gd name="T9" fmla="*/ 17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" h="17">
                      <a:moveTo>
                        <a:pt x="0" y="17"/>
                      </a:moveTo>
                      <a:lnTo>
                        <a:pt x="14" y="5"/>
                      </a:lnTo>
                      <a:lnTo>
                        <a:pt x="24" y="3"/>
                      </a:lnTo>
                      <a:lnTo>
                        <a:pt x="29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95" name="Freeform 180">
                  <a:extLst>
                    <a:ext uri="{FF2B5EF4-FFF2-40B4-BE49-F238E27FC236}">
                      <a16:creationId xmlns:a16="http://schemas.microsoft.com/office/drawing/2014/main" id="{7F5FAB72-D6B4-404D-AFC0-6DB55F4E92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20" y="2889"/>
                  <a:ext cx="29" cy="17"/>
                </a:xfrm>
                <a:custGeom>
                  <a:avLst/>
                  <a:gdLst>
                    <a:gd name="T0" fmla="*/ 0 w 29"/>
                    <a:gd name="T1" fmla="*/ 17 h 17"/>
                    <a:gd name="T2" fmla="*/ 14 w 29"/>
                    <a:gd name="T3" fmla="*/ 5 h 17"/>
                    <a:gd name="T4" fmla="*/ 24 w 29"/>
                    <a:gd name="T5" fmla="*/ 3 h 17"/>
                    <a:gd name="T6" fmla="*/ 29 w 29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17">
                      <a:moveTo>
                        <a:pt x="0" y="17"/>
                      </a:moveTo>
                      <a:lnTo>
                        <a:pt x="14" y="5"/>
                      </a:lnTo>
                      <a:lnTo>
                        <a:pt x="24" y="3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19" name="Group 181">
                <a:extLst>
                  <a:ext uri="{FF2B5EF4-FFF2-40B4-BE49-F238E27FC236}">
                    <a16:creationId xmlns:a16="http://schemas.microsoft.com/office/drawing/2014/main" id="{BFCA3331-1602-400D-A33B-C5F81689BE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49" y="2883"/>
                <a:ext cx="25" cy="7"/>
                <a:chOff x="3649" y="2883"/>
                <a:chExt cx="25" cy="7"/>
              </a:xfrm>
            </p:grpSpPr>
            <p:sp>
              <p:nvSpPr>
                <p:cNvPr id="16692" name="Freeform 182">
                  <a:extLst>
                    <a:ext uri="{FF2B5EF4-FFF2-40B4-BE49-F238E27FC236}">
                      <a16:creationId xmlns:a16="http://schemas.microsoft.com/office/drawing/2014/main" id="{E00F2921-3205-4BDB-832F-3E3A007477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9" y="2883"/>
                  <a:ext cx="25" cy="7"/>
                </a:xfrm>
                <a:custGeom>
                  <a:avLst/>
                  <a:gdLst>
                    <a:gd name="T0" fmla="*/ 0 w 25"/>
                    <a:gd name="T1" fmla="*/ 7 h 7"/>
                    <a:gd name="T2" fmla="*/ 12 w 25"/>
                    <a:gd name="T3" fmla="*/ 1 h 7"/>
                    <a:gd name="T4" fmla="*/ 25 w 25"/>
                    <a:gd name="T5" fmla="*/ 0 h 7"/>
                    <a:gd name="T6" fmla="*/ 0 w 25"/>
                    <a:gd name="T7" fmla="*/ 7 h 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7">
                      <a:moveTo>
                        <a:pt x="0" y="7"/>
                      </a:moveTo>
                      <a:lnTo>
                        <a:pt x="12" y="1"/>
                      </a:lnTo>
                      <a:lnTo>
                        <a:pt x="25" y="0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93" name="Freeform 183">
                  <a:extLst>
                    <a:ext uri="{FF2B5EF4-FFF2-40B4-BE49-F238E27FC236}">
                      <a16:creationId xmlns:a16="http://schemas.microsoft.com/office/drawing/2014/main" id="{D41721FA-BD72-442E-BE96-AABC68F620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9" y="2883"/>
                  <a:ext cx="25" cy="7"/>
                </a:xfrm>
                <a:custGeom>
                  <a:avLst/>
                  <a:gdLst>
                    <a:gd name="T0" fmla="*/ 0 w 25"/>
                    <a:gd name="T1" fmla="*/ 7 h 7"/>
                    <a:gd name="T2" fmla="*/ 12 w 25"/>
                    <a:gd name="T3" fmla="*/ 1 h 7"/>
                    <a:gd name="T4" fmla="*/ 25 w 25"/>
                    <a:gd name="T5" fmla="*/ 0 h 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7">
                      <a:moveTo>
                        <a:pt x="0" y="7"/>
                      </a:moveTo>
                      <a:lnTo>
                        <a:pt x="12" y="1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20" name="Group 184">
                <a:extLst>
                  <a:ext uri="{FF2B5EF4-FFF2-40B4-BE49-F238E27FC236}">
                    <a16:creationId xmlns:a16="http://schemas.microsoft.com/office/drawing/2014/main" id="{A2C200B7-8E40-4EAC-8939-65FC4B6BDB3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76" y="2883"/>
                <a:ext cx="29" cy="6"/>
                <a:chOff x="3676" y="2883"/>
                <a:chExt cx="29" cy="6"/>
              </a:xfrm>
            </p:grpSpPr>
            <p:sp>
              <p:nvSpPr>
                <p:cNvPr id="16690" name="Freeform 185">
                  <a:extLst>
                    <a:ext uri="{FF2B5EF4-FFF2-40B4-BE49-F238E27FC236}">
                      <a16:creationId xmlns:a16="http://schemas.microsoft.com/office/drawing/2014/main" id="{8CA475DA-DB59-4F63-88E9-E271AB1AE3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76" y="2883"/>
                  <a:ext cx="29" cy="6"/>
                </a:xfrm>
                <a:custGeom>
                  <a:avLst/>
                  <a:gdLst>
                    <a:gd name="T0" fmla="*/ 0 w 29"/>
                    <a:gd name="T1" fmla="*/ 0 h 6"/>
                    <a:gd name="T2" fmla="*/ 15 w 29"/>
                    <a:gd name="T3" fmla="*/ 1 h 6"/>
                    <a:gd name="T4" fmla="*/ 29 w 29"/>
                    <a:gd name="T5" fmla="*/ 6 h 6"/>
                    <a:gd name="T6" fmla="*/ 0 w 29"/>
                    <a:gd name="T7" fmla="*/ 0 h 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6">
                      <a:moveTo>
                        <a:pt x="0" y="0"/>
                      </a:moveTo>
                      <a:lnTo>
                        <a:pt x="15" y="1"/>
                      </a:lnTo>
                      <a:lnTo>
                        <a:pt x="29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91" name="Freeform 186">
                  <a:extLst>
                    <a:ext uri="{FF2B5EF4-FFF2-40B4-BE49-F238E27FC236}">
                      <a16:creationId xmlns:a16="http://schemas.microsoft.com/office/drawing/2014/main" id="{D8117831-C15A-4237-BE11-6AD090DA16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76" y="2883"/>
                  <a:ext cx="29" cy="6"/>
                </a:xfrm>
                <a:custGeom>
                  <a:avLst/>
                  <a:gdLst>
                    <a:gd name="T0" fmla="*/ 0 w 29"/>
                    <a:gd name="T1" fmla="*/ 0 h 6"/>
                    <a:gd name="T2" fmla="*/ 15 w 29"/>
                    <a:gd name="T3" fmla="*/ 1 h 6"/>
                    <a:gd name="T4" fmla="*/ 29 w 29"/>
                    <a:gd name="T5" fmla="*/ 6 h 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9" h="6">
                      <a:moveTo>
                        <a:pt x="0" y="0"/>
                      </a:moveTo>
                      <a:lnTo>
                        <a:pt x="15" y="1"/>
                      </a:lnTo>
                      <a:lnTo>
                        <a:pt x="29" y="6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21" name="Group 187">
                <a:extLst>
                  <a:ext uri="{FF2B5EF4-FFF2-40B4-BE49-F238E27FC236}">
                    <a16:creationId xmlns:a16="http://schemas.microsoft.com/office/drawing/2014/main" id="{5A1088B5-FB61-4CBA-93B4-438E9DEE07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03" y="2892"/>
                <a:ext cx="24" cy="18"/>
                <a:chOff x="3703" y="2892"/>
                <a:chExt cx="24" cy="18"/>
              </a:xfrm>
            </p:grpSpPr>
            <p:sp>
              <p:nvSpPr>
                <p:cNvPr id="16688" name="Freeform 188">
                  <a:extLst>
                    <a:ext uri="{FF2B5EF4-FFF2-40B4-BE49-F238E27FC236}">
                      <a16:creationId xmlns:a16="http://schemas.microsoft.com/office/drawing/2014/main" id="{DABB466E-ED9E-4673-93FE-90A04BE3BA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3" y="2892"/>
                  <a:ext cx="24" cy="18"/>
                </a:xfrm>
                <a:custGeom>
                  <a:avLst/>
                  <a:gdLst>
                    <a:gd name="T0" fmla="*/ 0 w 24"/>
                    <a:gd name="T1" fmla="*/ 0 h 18"/>
                    <a:gd name="T2" fmla="*/ 5 w 24"/>
                    <a:gd name="T3" fmla="*/ 3 h 18"/>
                    <a:gd name="T4" fmla="*/ 15 w 24"/>
                    <a:gd name="T5" fmla="*/ 8 h 18"/>
                    <a:gd name="T6" fmla="*/ 24 w 24"/>
                    <a:gd name="T7" fmla="*/ 18 h 18"/>
                    <a:gd name="T8" fmla="*/ 0 w 24"/>
                    <a:gd name="T9" fmla="*/ 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18">
                      <a:moveTo>
                        <a:pt x="0" y="0"/>
                      </a:moveTo>
                      <a:lnTo>
                        <a:pt x="5" y="3"/>
                      </a:lnTo>
                      <a:lnTo>
                        <a:pt x="15" y="8"/>
                      </a:lnTo>
                      <a:lnTo>
                        <a:pt x="24" y="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89" name="Freeform 189">
                  <a:extLst>
                    <a:ext uri="{FF2B5EF4-FFF2-40B4-BE49-F238E27FC236}">
                      <a16:creationId xmlns:a16="http://schemas.microsoft.com/office/drawing/2014/main" id="{3ADA3482-FA84-4F56-AE44-12C7EC9A25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3" y="2892"/>
                  <a:ext cx="24" cy="18"/>
                </a:xfrm>
                <a:custGeom>
                  <a:avLst/>
                  <a:gdLst>
                    <a:gd name="T0" fmla="*/ 0 w 24"/>
                    <a:gd name="T1" fmla="*/ 0 h 18"/>
                    <a:gd name="T2" fmla="*/ 5 w 24"/>
                    <a:gd name="T3" fmla="*/ 3 h 18"/>
                    <a:gd name="T4" fmla="*/ 15 w 24"/>
                    <a:gd name="T5" fmla="*/ 8 h 18"/>
                    <a:gd name="T6" fmla="*/ 24 w 24"/>
                    <a:gd name="T7" fmla="*/ 18 h 1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18">
                      <a:moveTo>
                        <a:pt x="0" y="0"/>
                      </a:moveTo>
                      <a:lnTo>
                        <a:pt x="5" y="3"/>
                      </a:lnTo>
                      <a:lnTo>
                        <a:pt x="15" y="8"/>
                      </a:lnTo>
                      <a:lnTo>
                        <a:pt x="24" y="18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22" name="Group 190">
                <a:extLst>
                  <a:ext uri="{FF2B5EF4-FFF2-40B4-BE49-F238E27FC236}">
                    <a16:creationId xmlns:a16="http://schemas.microsoft.com/office/drawing/2014/main" id="{E133A6CC-08F4-4BEC-8C8E-B04AC101A4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27" y="2910"/>
                <a:ext cx="27" cy="25"/>
                <a:chOff x="3727" y="2910"/>
                <a:chExt cx="27" cy="25"/>
              </a:xfrm>
            </p:grpSpPr>
            <p:sp>
              <p:nvSpPr>
                <p:cNvPr id="16686" name="Freeform 191">
                  <a:extLst>
                    <a:ext uri="{FF2B5EF4-FFF2-40B4-BE49-F238E27FC236}">
                      <a16:creationId xmlns:a16="http://schemas.microsoft.com/office/drawing/2014/main" id="{9607EC9A-0349-4D42-87C3-8F3C5F0946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27" y="2910"/>
                  <a:ext cx="27" cy="25"/>
                </a:xfrm>
                <a:custGeom>
                  <a:avLst/>
                  <a:gdLst>
                    <a:gd name="T0" fmla="*/ 0 w 27"/>
                    <a:gd name="T1" fmla="*/ 0 h 25"/>
                    <a:gd name="T2" fmla="*/ 13 w 27"/>
                    <a:gd name="T3" fmla="*/ 13 h 25"/>
                    <a:gd name="T4" fmla="*/ 27 w 27"/>
                    <a:gd name="T5" fmla="*/ 25 h 25"/>
                    <a:gd name="T6" fmla="*/ 0 w 27"/>
                    <a:gd name="T7" fmla="*/ 0 h 2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5">
                      <a:moveTo>
                        <a:pt x="0" y="0"/>
                      </a:moveTo>
                      <a:lnTo>
                        <a:pt x="13" y="13"/>
                      </a:lnTo>
                      <a:lnTo>
                        <a:pt x="27" y="2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87" name="Freeform 192">
                  <a:extLst>
                    <a:ext uri="{FF2B5EF4-FFF2-40B4-BE49-F238E27FC236}">
                      <a16:creationId xmlns:a16="http://schemas.microsoft.com/office/drawing/2014/main" id="{9B8278C0-96A8-4E6D-9988-7A2AC9D44B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27" y="2910"/>
                  <a:ext cx="27" cy="25"/>
                </a:xfrm>
                <a:custGeom>
                  <a:avLst/>
                  <a:gdLst>
                    <a:gd name="T0" fmla="*/ 0 w 27"/>
                    <a:gd name="T1" fmla="*/ 0 h 25"/>
                    <a:gd name="T2" fmla="*/ 13 w 27"/>
                    <a:gd name="T3" fmla="*/ 13 h 25"/>
                    <a:gd name="T4" fmla="*/ 27 w 27"/>
                    <a:gd name="T5" fmla="*/ 25 h 2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5">
                      <a:moveTo>
                        <a:pt x="0" y="0"/>
                      </a:moveTo>
                      <a:lnTo>
                        <a:pt x="13" y="13"/>
                      </a:lnTo>
                      <a:lnTo>
                        <a:pt x="27" y="25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23" name="Group 193">
                <a:extLst>
                  <a:ext uri="{FF2B5EF4-FFF2-40B4-BE49-F238E27FC236}">
                    <a16:creationId xmlns:a16="http://schemas.microsoft.com/office/drawing/2014/main" id="{1F22608F-AAFA-440E-A3A3-65823A6060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50" y="2935"/>
                <a:ext cx="27" cy="29"/>
                <a:chOff x="3750" y="2935"/>
                <a:chExt cx="27" cy="29"/>
              </a:xfrm>
            </p:grpSpPr>
            <p:sp>
              <p:nvSpPr>
                <p:cNvPr id="16684" name="Freeform 194">
                  <a:extLst>
                    <a:ext uri="{FF2B5EF4-FFF2-40B4-BE49-F238E27FC236}">
                      <a16:creationId xmlns:a16="http://schemas.microsoft.com/office/drawing/2014/main" id="{222680CD-663D-4F6C-BEE1-BAC439DEA2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0" y="2935"/>
                  <a:ext cx="27" cy="29"/>
                </a:xfrm>
                <a:custGeom>
                  <a:avLst/>
                  <a:gdLst>
                    <a:gd name="T0" fmla="*/ 0 w 27"/>
                    <a:gd name="T1" fmla="*/ 0 h 29"/>
                    <a:gd name="T2" fmla="*/ 12 w 27"/>
                    <a:gd name="T3" fmla="*/ 15 h 29"/>
                    <a:gd name="T4" fmla="*/ 27 w 27"/>
                    <a:gd name="T5" fmla="*/ 29 h 29"/>
                    <a:gd name="T6" fmla="*/ 0 w 27"/>
                    <a:gd name="T7" fmla="*/ 0 h 2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9">
                      <a:moveTo>
                        <a:pt x="0" y="0"/>
                      </a:moveTo>
                      <a:lnTo>
                        <a:pt x="12" y="15"/>
                      </a:lnTo>
                      <a:lnTo>
                        <a:pt x="27" y="2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85" name="Freeform 195">
                  <a:extLst>
                    <a:ext uri="{FF2B5EF4-FFF2-40B4-BE49-F238E27FC236}">
                      <a16:creationId xmlns:a16="http://schemas.microsoft.com/office/drawing/2014/main" id="{4A2061CA-58B0-41E7-8849-912B16835F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0" y="2935"/>
                  <a:ext cx="27" cy="29"/>
                </a:xfrm>
                <a:custGeom>
                  <a:avLst/>
                  <a:gdLst>
                    <a:gd name="T0" fmla="*/ 0 w 27"/>
                    <a:gd name="T1" fmla="*/ 0 h 29"/>
                    <a:gd name="T2" fmla="*/ 12 w 27"/>
                    <a:gd name="T3" fmla="*/ 15 h 29"/>
                    <a:gd name="T4" fmla="*/ 27 w 27"/>
                    <a:gd name="T5" fmla="*/ 29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9">
                      <a:moveTo>
                        <a:pt x="0" y="0"/>
                      </a:moveTo>
                      <a:lnTo>
                        <a:pt x="12" y="15"/>
                      </a:lnTo>
                      <a:lnTo>
                        <a:pt x="27" y="29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24" name="Group 196">
                <a:extLst>
                  <a:ext uri="{FF2B5EF4-FFF2-40B4-BE49-F238E27FC236}">
                    <a16:creationId xmlns:a16="http://schemas.microsoft.com/office/drawing/2014/main" id="{E8EE8D4F-6805-4DA3-B07A-AC8423C5DF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77" y="2965"/>
                <a:ext cx="26" cy="20"/>
                <a:chOff x="3777" y="2965"/>
                <a:chExt cx="26" cy="20"/>
              </a:xfrm>
            </p:grpSpPr>
            <p:sp>
              <p:nvSpPr>
                <p:cNvPr id="16682" name="Freeform 197">
                  <a:extLst>
                    <a:ext uri="{FF2B5EF4-FFF2-40B4-BE49-F238E27FC236}">
                      <a16:creationId xmlns:a16="http://schemas.microsoft.com/office/drawing/2014/main" id="{47003A1B-620A-41E1-8739-7B33EEBB43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7" y="2965"/>
                  <a:ext cx="26" cy="20"/>
                </a:xfrm>
                <a:custGeom>
                  <a:avLst/>
                  <a:gdLst>
                    <a:gd name="T0" fmla="*/ 0 w 26"/>
                    <a:gd name="T1" fmla="*/ 0 h 20"/>
                    <a:gd name="T2" fmla="*/ 14 w 26"/>
                    <a:gd name="T3" fmla="*/ 10 h 20"/>
                    <a:gd name="T4" fmla="*/ 19 w 26"/>
                    <a:gd name="T5" fmla="*/ 17 h 20"/>
                    <a:gd name="T6" fmla="*/ 26 w 26"/>
                    <a:gd name="T7" fmla="*/ 20 h 20"/>
                    <a:gd name="T8" fmla="*/ 0 w 26"/>
                    <a:gd name="T9" fmla="*/ 0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6" h="20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19" y="17"/>
                      </a:lnTo>
                      <a:lnTo>
                        <a:pt x="26" y="2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83" name="Freeform 198">
                  <a:extLst>
                    <a:ext uri="{FF2B5EF4-FFF2-40B4-BE49-F238E27FC236}">
                      <a16:creationId xmlns:a16="http://schemas.microsoft.com/office/drawing/2014/main" id="{837D08F0-22ED-412F-B9EC-7CB4ED526E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7" y="2965"/>
                  <a:ext cx="26" cy="20"/>
                </a:xfrm>
                <a:custGeom>
                  <a:avLst/>
                  <a:gdLst>
                    <a:gd name="T0" fmla="*/ 0 w 26"/>
                    <a:gd name="T1" fmla="*/ 0 h 20"/>
                    <a:gd name="T2" fmla="*/ 14 w 26"/>
                    <a:gd name="T3" fmla="*/ 10 h 20"/>
                    <a:gd name="T4" fmla="*/ 19 w 26"/>
                    <a:gd name="T5" fmla="*/ 17 h 20"/>
                    <a:gd name="T6" fmla="*/ 26 w 26"/>
                    <a:gd name="T7" fmla="*/ 20 h 2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0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19" y="17"/>
                      </a:lnTo>
                      <a:lnTo>
                        <a:pt x="26" y="2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25" name="Group 199">
                <a:extLst>
                  <a:ext uri="{FF2B5EF4-FFF2-40B4-BE49-F238E27FC236}">
                    <a16:creationId xmlns:a16="http://schemas.microsoft.com/office/drawing/2014/main" id="{242A6754-681F-4380-944A-4761382D58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03" y="2985"/>
                <a:ext cx="25" cy="10"/>
                <a:chOff x="3803" y="2985"/>
                <a:chExt cx="25" cy="10"/>
              </a:xfrm>
            </p:grpSpPr>
            <p:sp>
              <p:nvSpPr>
                <p:cNvPr id="16680" name="Freeform 200">
                  <a:extLst>
                    <a:ext uri="{FF2B5EF4-FFF2-40B4-BE49-F238E27FC236}">
                      <a16:creationId xmlns:a16="http://schemas.microsoft.com/office/drawing/2014/main" id="{1438181C-6F68-4554-8AB8-51001657CA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3" y="2985"/>
                  <a:ext cx="25" cy="10"/>
                </a:xfrm>
                <a:custGeom>
                  <a:avLst/>
                  <a:gdLst>
                    <a:gd name="T0" fmla="*/ 0 w 25"/>
                    <a:gd name="T1" fmla="*/ 0 h 10"/>
                    <a:gd name="T2" fmla="*/ 10 w 25"/>
                    <a:gd name="T3" fmla="*/ 7 h 10"/>
                    <a:gd name="T4" fmla="*/ 20 w 25"/>
                    <a:gd name="T5" fmla="*/ 9 h 10"/>
                    <a:gd name="T6" fmla="*/ 25 w 25"/>
                    <a:gd name="T7" fmla="*/ 10 h 10"/>
                    <a:gd name="T8" fmla="*/ 0 w 25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10">
                      <a:moveTo>
                        <a:pt x="0" y="0"/>
                      </a:moveTo>
                      <a:lnTo>
                        <a:pt x="10" y="7"/>
                      </a:lnTo>
                      <a:lnTo>
                        <a:pt x="20" y="9"/>
                      </a:lnTo>
                      <a:lnTo>
                        <a:pt x="25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81" name="Freeform 201">
                  <a:extLst>
                    <a:ext uri="{FF2B5EF4-FFF2-40B4-BE49-F238E27FC236}">
                      <a16:creationId xmlns:a16="http://schemas.microsoft.com/office/drawing/2014/main" id="{37833DBE-D6B5-4821-8FA1-7C6D7B153E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3" y="2985"/>
                  <a:ext cx="25" cy="10"/>
                </a:xfrm>
                <a:custGeom>
                  <a:avLst/>
                  <a:gdLst>
                    <a:gd name="T0" fmla="*/ 0 w 25"/>
                    <a:gd name="T1" fmla="*/ 0 h 10"/>
                    <a:gd name="T2" fmla="*/ 10 w 25"/>
                    <a:gd name="T3" fmla="*/ 7 h 10"/>
                    <a:gd name="T4" fmla="*/ 20 w 25"/>
                    <a:gd name="T5" fmla="*/ 9 h 10"/>
                    <a:gd name="T6" fmla="*/ 25 w 25"/>
                    <a:gd name="T7" fmla="*/ 10 h 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0">
                      <a:moveTo>
                        <a:pt x="0" y="0"/>
                      </a:moveTo>
                      <a:lnTo>
                        <a:pt x="10" y="7"/>
                      </a:lnTo>
                      <a:lnTo>
                        <a:pt x="20" y="9"/>
                      </a:lnTo>
                      <a:lnTo>
                        <a:pt x="25" y="1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26" name="Group 202">
                <a:extLst>
                  <a:ext uri="{FF2B5EF4-FFF2-40B4-BE49-F238E27FC236}">
                    <a16:creationId xmlns:a16="http://schemas.microsoft.com/office/drawing/2014/main" id="{02D2B7DA-4E09-4130-B6CB-3F368A271D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28" y="2992"/>
                <a:ext cx="27" cy="3"/>
                <a:chOff x="3828" y="2992"/>
                <a:chExt cx="27" cy="3"/>
              </a:xfrm>
            </p:grpSpPr>
            <p:sp>
              <p:nvSpPr>
                <p:cNvPr id="16678" name="Freeform 203">
                  <a:extLst>
                    <a:ext uri="{FF2B5EF4-FFF2-40B4-BE49-F238E27FC236}">
                      <a16:creationId xmlns:a16="http://schemas.microsoft.com/office/drawing/2014/main" id="{F9800E89-5721-4E12-AEC4-A8502A9737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28" y="2992"/>
                  <a:ext cx="27" cy="3"/>
                </a:xfrm>
                <a:custGeom>
                  <a:avLst/>
                  <a:gdLst>
                    <a:gd name="T0" fmla="*/ 0 w 27"/>
                    <a:gd name="T1" fmla="*/ 3 h 3"/>
                    <a:gd name="T2" fmla="*/ 12 w 27"/>
                    <a:gd name="T3" fmla="*/ 3 h 3"/>
                    <a:gd name="T4" fmla="*/ 27 w 27"/>
                    <a:gd name="T5" fmla="*/ 0 h 3"/>
                    <a:gd name="T6" fmla="*/ 0 w 27"/>
                    <a:gd name="T7" fmla="*/ 3 h 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0" y="3"/>
                      </a:moveTo>
                      <a:lnTo>
                        <a:pt x="12" y="3"/>
                      </a:lnTo>
                      <a:lnTo>
                        <a:pt x="27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79" name="Freeform 204">
                  <a:extLst>
                    <a:ext uri="{FF2B5EF4-FFF2-40B4-BE49-F238E27FC236}">
                      <a16:creationId xmlns:a16="http://schemas.microsoft.com/office/drawing/2014/main" id="{1B1CC88E-09B8-40BB-91C0-2D990A7935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28" y="2992"/>
                  <a:ext cx="27" cy="3"/>
                </a:xfrm>
                <a:custGeom>
                  <a:avLst/>
                  <a:gdLst>
                    <a:gd name="T0" fmla="*/ 0 w 27"/>
                    <a:gd name="T1" fmla="*/ 3 h 3"/>
                    <a:gd name="T2" fmla="*/ 12 w 27"/>
                    <a:gd name="T3" fmla="*/ 3 h 3"/>
                    <a:gd name="T4" fmla="*/ 27 w 27"/>
                    <a:gd name="T5" fmla="*/ 0 h 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3">
                      <a:moveTo>
                        <a:pt x="0" y="3"/>
                      </a:moveTo>
                      <a:lnTo>
                        <a:pt x="12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27" name="Group 205">
                <a:extLst>
                  <a:ext uri="{FF2B5EF4-FFF2-40B4-BE49-F238E27FC236}">
                    <a16:creationId xmlns:a16="http://schemas.microsoft.com/office/drawing/2014/main" id="{E0370E1E-94D9-40F7-9413-7603C1DAF6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55" y="2975"/>
                <a:ext cx="25" cy="17"/>
                <a:chOff x="3855" y="2975"/>
                <a:chExt cx="25" cy="17"/>
              </a:xfrm>
            </p:grpSpPr>
            <p:sp>
              <p:nvSpPr>
                <p:cNvPr id="16676" name="Freeform 206">
                  <a:extLst>
                    <a:ext uri="{FF2B5EF4-FFF2-40B4-BE49-F238E27FC236}">
                      <a16:creationId xmlns:a16="http://schemas.microsoft.com/office/drawing/2014/main" id="{79CFF7F8-009A-4290-80C8-BFF7A58136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55" y="2975"/>
                  <a:ext cx="25" cy="17"/>
                </a:xfrm>
                <a:custGeom>
                  <a:avLst/>
                  <a:gdLst>
                    <a:gd name="T0" fmla="*/ 0 w 25"/>
                    <a:gd name="T1" fmla="*/ 17 h 17"/>
                    <a:gd name="T2" fmla="*/ 5 w 25"/>
                    <a:gd name="T3" fmla="*/ 15 h 17"/>
                    <a:gd name="T4" fmla="*/ 10 w 25"/>
                    <a:gd name="T5" fmla="*/ 10 h 17"/>
                    <a:gd name="T6" fmla="*/ 25 w 25"/>
                    <a:gd name="T7" fmla="*/ 0 h 17"/>
                    <a:gd name="T8" fmla="*/ 0 w 25"/>
                    <a:gd name="T9" fmla="*/ 17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17">
                      <a:moveTo>
                        <a:pt x="0" y="17"/>
                      </a:moveTo>
                      <a:lnTo>
                        <a:pt x="5" y="15"/>
                      </a:lnTo>
                      <a:lnTo>
                        <a:pt x="10" y="10"/>
                      </a:lnTo>
                      <a:lnTo>
                        <a:pt x="25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77" name="Freeform 207">
                  <a:extLst>
                    <a:ext uri="{FF2B5EF4-FFF2-40B4-BE49-F238E27FC236}">
                      <a16:creationId xmlns:a16="http://schemas.microsoft.com/office/drawing/2014/main" id="{FC907A89-C32B-4B8C-9558-C044242F0D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55" y="2975"/>
                  <a:ext cx="25" cy="17"/>
                </a:xfrm>
                <a:custGeom>
                  <a:avLst/>
                  <a:gdLst>
                    <a:gd name="T0" fmla="*/ 0 w 25"/>
                    <a:gd name="T1" fmla="*/ 17 h 17"/>
                    <a:gd name="T2" fmla="*/ 5 w 25"/>
                    <a:gd name="T3" fmla="*/ 15 h 17"/>
                    <a:gd name="T4" fmla="*/ 10 w 25"/>
                    <a:gd name="T5" fmla="*/ 10 h 17"/>
                    <a:gd name="T6" fmla="*/ 25 w 25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7">
                      <a:moveTo>
                        <a:pt x="0" y="17"/>
                      </a:moveTo>
                      <a:lnTo>
                        <a:pt x="5" y="15"/>
                      </a:lnTo>
                      <a:lnTo>
                        <a:pt x="10" y="10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28" name="Group 208">
                <a:extLst>
                  <a:ext uri="{FF2B5EF4-FFF2-40B4-BE49-F238E27FC236}">
                    <a16:creationId xmlns:a16="http://schemas.microsoft.com/office/drawing/2014/main" id="{00715383-F861-4D6C-A2F5-A1DD1D116C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0" y="2953"/>
                <a:ext cx="29" cy="24"/>
                <a:chOff x="3880" y="2953"/>
                <a:chExt cx="29" cy="24"/>
              </a:xfrm>
            </p:grpSpPr>
            <p:sp>
              <p:nvSpPr>
                <p:cNvPr id="16674" name="Freeform 209">
                  <a:extLst>
                    <a:ext uri="{FF2B5EF4-FFF2-40B4-BE49-F238E27FC236}">
                      <a16:creationId xmlns:a16="http://schemas.microsoft.com/office/drawing/2014/main" id="{EA5E705C-1589-46D8-9960-ABAB95D045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0" y="2953"/>
                  <a:ext cx="29" cy="24"/>
                </a:xfrm>
                <a:custGeom>
                  <a:avLst/>
                  <a:gdLst>
                    <a:gd name="T0" fmla="*/ 0 w 29"/>
                    <a:gd name="T1" fmla="*/ 24 h 24"/>
                    <a:gd name="T2" fmla="*/ 14 w 29"/>
                    <a:gd name="T3" fmla="*/ 14 h 24"/>
                    <a:gd name="T4" fmla="*/ 29 w 29"/>
                    <a:gd name="T5" fmla="*/ 0 h 24"/>
                    <a:gd name="T6" fmla="*/ 0 w 29"/>
                    <a:gd name="T7" fmla="*/ 24 h 2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24">
                      <a:moveTo>
                        <a:pt x="0" y="24"/>
                      </a:moveTo>
                      <a:lnTo>
                        <a:pt x="14" y="14"/>
                      </a:lnTo>
                      <a:lnTo>
                        <a:pt x="29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75" name="Freeform 210">
                  <a:extLst>
                    <a:ext uri="{FF2B5EF4-FFF2-40B4-BE49-F238E27FC236}">
                      <a16:creationId xmlns:a16="http://schemas.microsoft.com/office/drawing/2014/main" id="{5A7E166B-9857-4CB9-8E7D-FBCA61184E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0" y="2953"/>
                  <a:ext cx="29" cy="24"/>
                </a:xfrm>
                <a:custGeom>
                  <a:avLst/>
                  <a:gdLst>
                    <a:gd name="T0" fmla="*/ 0 w 29"/>
                    <a:gd name="T1" fmla="*/ 24 h 24"/>
                    <a:gd name="T2" fmla="*/ 14 w 29"/>
                    <a:gd name="T3" fmla="*/ 14 h 24"/>
                    <a:gd name="T4" fmla="*/ 29 w 29"/>
                    <a:gd name="T5" fmla="*/ 0 h 2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9" h="24">
                      <a:moveTo>
                        <a:pt x="0" y="24"/>
                      </a:moveTo>
                      <a:lnTo>
                        <a:pt x="14" y="14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29" name="Group 211">
                <a:extLst>
                  <a:ext uri="{FF2B5EF4-FFF2-40B4-BE49-F238E27FC236}">
                    <a16:creationId xmlns:a16="http://schemas.microsoft.com/office/drawing/2014/main" id="{7F894486-1D97-4710-8999-A0D2DE926E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11" y="2925"/>
                <a:ext cx="25" cy="26"/>
                <a:chOff x="3911" y="2925"/>
                <a:chExt cx="25" cy="26"/>
              </a:xfrm>
            </p:grpSpPr>
            <p:sp>
              <p:nvSpPr>
                <p:cNvPr id="16672" name="Freeform 212">
                  <a:extLst>
                    <a:ext uri="{FF2B5EF4-FFF2-40B4-BE49-F238E27FC236}">
                      <a16:creationId xmlns:a16="http://schemas.microsoft.com/office/drawing/2014/main" id="{7CCD81F9-7A95-4FF0-9787-CC00500290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11" y="2925"/>
                  <a:ext cx="25" cy="26"/>
                </a:xfrm>
                <a:custGeom>
                  <a:avLst/>
                  <a:gdLst>
                    <a:gd name="T0" fmla="*/ 0 w 25"/>
                    <a:gd name="T1" fmla="*/ 26 h 26"/>
                    <a:gd name="T2" fmla="*/ 13 w 25"/>
                    <a:gd name="T3" fmla="*/ 13 h 26"/>
                    <a:gd name="T4" fmla="*/ 25 w 25"/>
                    <a:gd name="T5" fmla="*/ 0 h 26"/>
                    <a:gd name="T6" fmla="*/ 0 w 25"/>
                    <a:gd name="T7" fmla="*/ 26 h 2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26">
                      <a:moveTo>
                        <a:pt x="0" y="26"/>
                      </a:moveTo>
                      <a:lnTo>
                        <a:pt x="13" y="13"/>
                      </a:lnTo>
                      <a:lnTo>
                        <a:pt x="25" y="0"/>
                      </a:lnTo>
                      <a:lnTo>
                        <a:pt x="0" y="2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73" name="Freeform 213">
                  <a:extLst>
                    <a:ext uri="{FF2B5EF4-FFF2-40B4-BE49-F238E27FC236}">
                      <a16:creationId xmlns:a16="http://schemas.microsoft.com/office/drawing/2014/main" id="{A44255DF-6AE5-4BC2-870A-3FBE05B875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11" y="2925"/>
                  <a:ext cx="25" cy="26"/>
                </a:xfrm>
                <a:custGeom>
                  <a:avLst/>
                  <a:gdLst>
                    <a:gd name="T0" fmla="*/ 0 w 25"/>
                    <a:gd name="T1" fmla="*/ 26 h 26"/>
                    <a:gd name="T2" fmla="*/ 13 w 25"/>
                    <a:gd name="T3" fmla="*/ 13 h 26"/>
                    <a:gd name="T4" fmla="*/ 25 w 25"/>
                    <a:gd name="T5" fmla="*/ 0 h 2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26">
                      <a:moveTo>
                        <a:pt x="0" y="26"/>
                      </a:moveTo>
                      <a:lnTo>
                        <a:pt x="13" y="13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30" name="Group 214">
                <a:extLst>
                  <a:ext uri="{FF2B5EF4-FFF2-40B4-BE49-F238E27FC236}">
                    <a16:creationId xmlns:a16="http://schemas.microsoft.com/office/drawing/2014/main" id="{5D01DD78-BBCE-4D37-9E4E-806653897A7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8" y="2903"/>
                <a:ext cx="25" cy="25"/>
                <a:chOff x="3938" y="2903"/>
                <a:chExt cx="25" cy="25"/>
              </a:xfrm>
            </p:grpSpPr>
            <p:sp>
              <p:nvSpPr>
                <p:cNvPr id="16670" name="Freeform 215">
                  <a:extLst>
                    <a:ext uri="{FF2B5EF4-FFF2-40B4-BE49-F238E27FC236}">
                      <a16:creationId xmlns:a16="http://schemas.microsoft.com/office/drawing/2014/main" id="{94D2E74C-7861-413D-8328-AAB1389FCF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8" y="2903"/>
                  <a:ext cx="25" cy="25"/>
                </a:xfrm>
                <a:custGeom>
                  <a:avLst/>
                  <a:gdLst>
                    <a:gd name="T0" fmla="*/ 0 w 25"/>
                    <a:gd name="T1" fmla="*/ 25 h 25"/>
                    <a:gd name="T2" fmla="*/ 13 w 25"/>
                    <a:gd name="T3" fmla="*/ 11 h 25"/>
                    <a:gd name="T4" fmla="*/ 20 w 25"/>
                    <a:gd name="T5" fmla="*/ 5 h 25"/>
                    <a:gd name="T6" fmla="*/ 25 w 25"/>
                    <a:gd name="T7" fmla="*/ 0 h 25"/>
                    <a:gd name="T8" fmla="*/ 0 w 25"/>
                    <a:gd name="T9" fmla="*/ 25 h 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25">
                      <a:moveTo>
                        <a:pt x="0" y="25"/>
                      </a:moveTo>
                      <a:lnTo>
                        <a:pt x="13" y="11"/>
                      </a:lnTo>
                      <a:lnTo>
                        <a:pt x="20" y="5"/>
                      </a:lnTo>
                      <a:lnTo>
                        <a:pt x="25" y="0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71" name="Freeform 216">
                  <a:extLst>
                    <a:ext uri="{FF2B5EF4-FFF2-40B4-BE49-F238E27FC236}">
                      <a16:creationId xmlns:a16="http://schemas.microsoft.com/office/drawing/2014/main" id="{53D44BD9-A15C-4D4E-A6BE-8F6F0138C9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8" y="2903"/>
                  <a:ext cx="25" cy="25"/>
                </a:xfrm>
                <a:custGeom>
                  <a:avLst/>
                  <a:gdLst>
                    <a:gd name="T0" fmla="*/ 0 w 25"/>
                    <a:gd name="T1" fmla="*/ 25 h 25"/>
                    <a:gd name="T2" fmla="*/ 13 w 25"/>
                    <a:gd name="T3" fmla="*/ 11 h 25"/>
                    <a:gd name="T4" fmla="*/ 20 w 25"/>
                    <a:gd name="T5" fmla="*/ 5 h 25"/>
                    <a:gd name="T6" fmla="*/ 25 w 25"/>
                    <a:gd name="T7" fmla="*/ 0 h 2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25">
                      <a:moveTo>
                        <a:pt x="0" y="25"/>
                      </a:moveTo>
                      <a:lnTo>
                        <a:pt x="13" y="11"/>
                      </a:lnTo>
                      <a:lnTo>
                        <a:pt x="20" y="5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31" name="Group 217">
                <a:extLst>
                  <a:ext uri="{FF2B5EF4-FFF2-40B4-BE49-F238E27FC236}">
                    <a16:creationId xmlns:a16="http://schemas.microsoft.com/office/drawing/2014/main" id="{F96AAB33-8577-42B5-90F8-E2704821141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63" y="2890"/>
                <a:ext cx="29" cy="13"/>
                <a:chOff x="3963" y="2890"/>
                <a:chExt cx="29" cy="13"/>
              </a:xfrm>
            </p:grpSpPr>
            <p:sp>
              <p:nvSpPr>
                <p:cNvPr id="16668" name="Freeform 218">
                  <a:extLst>
                    <a:ext uri="{FF2B5EF4-FFF2-40B4-BE49-F238E27FC236}">
                      <a16:creationId xmlns:a16="http://schemas.microsoft.com/office/drawing/2014/main" id="{3A76CF60-B9DF-47D0-9285-58A4E2B229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63" y="2890"/>
                  <a:ext cx="29" cy="13"/>
                </a:xfrm>
                <a:custGeom>
                  <a:avLst/>
                  <a:gdLst>
                    <a:gd name="T0" fmla="*/ 0 w 29"/>
                    <a:gd name="T1" fmla="*/ 13 h 13"/>
                    <a:gd name="T2" fmla="*/ 15 w 29"/>
                    <a:gd name="T3" fmla="*/ 5 h 13"/>
                    <a:gd name="T4" fmla="*/ 24 w 29"/>
                    <a:gd name="T5" fmla="*/ 2 h 13"/>
                    <a:gd name="T6" fmla="*/ 29 w 29"/>
                    <a:gd name="T7" fmla="*/ 0 h 13"/>
                    <a:gd name="T8" fmla="*/ 0 w 29"/>
                    <a:gd name="T9" fmla="*/ 13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" h="13">
                      <a:moveTo>
                        <a:pt x="0" y="13"/>
                      </a:moveTo>
                      <a:lnTo>
                        <a:pt x="15" y="5"/>
                      </a:lnTo>
                      <a:lnTo>
                        <a:pt x="24" y="2"/>
                      </a:lnTo>
                      <a:lnTo>
                        <a:pt x="29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69" name="Freeform 219">
                  <a:extLst>
                    <a:ext uri="{FF2B5EF4-FFF2-40B4-BE49-F238E27FC236}">
                      <a16:creationId xmlns:a16="http://schemas.microsoft.com/office/drawing/2014/main" id="{D005AF89-1D67-4B70-B28D-E5BB7AC38E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63" y="2890"/>
                  <a:ext cx="29" cy="13"/>
                </a:xfrm>
                <a:custGeom>
                  <a:avLst/>
                  <a:gdLst>
                    <a:gd name="T0" fmla="*/ 0 w 29"/>
                    <a:gd name="T1" fmla="*/ 13 h 13"/>
                    <a:gd name="T2" fmla="*/ 15 w 29"/>
                    <a:gd name="T3" fmla="*/ 5 h 13"/>
                    <a:gd name="T4" fmla="*/ 24 w 29"/>
                    <a:gd name="T5" fmla="*/ 2 h 13"/>
                    <a:gd name="T6" fmla="*/ 29 w 29"/>
                    <a:gd name="T7" fmla="*/ 0 h 1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13">
                      <a:moveTo>
                        <a:pt x="0" y="13"/>
                      </a:moveTo>
                      <a:lnTo>
                        <a:pt x="15" y="5"/>
                      </a:lnTo>
                      <a:lnTo>
                        <a:pt x="24" y="2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32" name="Group 220">
                <a:extLst>
                  <a:ext uri="{FF2B5EF4-FFF2-40B4-BE49-F238E27FC236}">
                    <a16:creationId xmlns:a16="http://schemas.microsoft.com/office/drawing/2014/main" id="{54128DEF-7DA4-45D4-9A87-74CB33EE3A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92" y="2890"/>
                <a:ext cx="25" cy="1"/>
                <a:chOff x="3992" y="2890"/>
                <a:chExt cx="25" cy="1"/>
              </a:xfrm>
            </p:grpSpPr>
            <p:sp>
              <p:nvSpPr>
                <p:cNvPr id="16666" name="Freeform 221">
                  <a:extLst>
                    <a:ext uri="{FF2B5EF4-FFF2-40B4-BE49-F238E27FC236}">
                      <a16:creationId xmlns:a16="http://schemas.microsoft.com/office/drawing/2014/main" id="{37188D1F-92CD-4A24-9257-CB48FF8982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92" y="2890"/>
                  <a:ext cx="25" cy="1"/>
                </a:xfrm>
                <a:custGeom>
                  <a:avLst/>
                  <a:gdLst>
                    <a:gd name="T0" fmla="*/ 0 w 25"/>
                    <a:gd name="T1" fmla="*/ 1 h 1"/>
                    <a:gd name="T2" fmla="*/ 15 w 25"/>
                    <a:gd name="T3" fmla="*/ 0 h 1"/>
                    <a:gd name="T4" fmla="*/ 25 w 25"/>
                    <a:gd name="T5" fmla="*/ 1 h 1"/>
                    <a:gd name="T6" fmla="*/ 0 w 25"/>
                    <a:gd name="T7" fmla="*/ 1 h 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0" y="1"/>
                      </a:moveTo>
                      <a:lnTo>
                        <a:pt x="15" y="0"/>
                      </a:lnTo>
                      <a:lnTo>
                        <a:pt x="25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67" name="Freeform 222">
                  <a:extLst>
                    <a:ext uri="{FF2B5EF4-FFF2-40B4-BE49-F238E27FC236}">
                      <a16:creationId xmlns:a16="http://schemas.microsoft.com/office/drawing/2014/main" id="{4E9D3656-B95E-4CD3-BCA4-1971B0F159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92" y="2890"/>
                  <a:ext cx="25" cy="1"/>
                </a:xfrm>
                <a:custGeom>
                  <a:avLst/>
                  <a:gdLst>
                    <a:gd name="T0" fmla="*/ 0 w 25"/>
                    <a:gd name="T1" fmla="*/ 1 h 1"/>
                    <a:gd name="T2" fmla="*/ 15 w 25"/>
                    <a:gd name="T3" fmla="*/ 0 h 1"/>
                    <a:gd name="T4" fmla="*/ 25 w 25"/>
                    <a:gd name="T5" fmla="*/ 1 h 1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1">
                      <a:moveTo>
                        <a:pt x="0" y="1"/>
                      </a:moveTo>
                      <a:lnTo>
                        <a:pt x="15" y="0"/>
                      </a:lnTo>
                      <a:lnTo>
                        <a:pt x="25" y="1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33" name="Group 223">
                <a:extLst>
                  <a:ext uri="{FF2B5EF4-FFF2-40B4-BE49-F238E27FC236}">
                    <a16:creationId xmlns:a16="http://schemas.microsoft.com/office/drawing/2014/main" id="{6568264C-0142-4CA2-9986-61FD1F83FF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9" y="2890"/>
                <a:ext cx="25" cy="11"/>
                <a:chOff x="4019" y="2890"/>
                <a:chExt cx="25" cy="11"/>
              </a:xfrm>
            </p:grpSpPr>
            <p:sp>
              <p:nvSpPr>
                <p:cNvPr id="16664" name="Freeform 224">
                  <a:extLst>
                    <a:ext uri="{FF2B5EF4-FFF2-40B4-BE49-F238E27FC236}">
                      <a16:creationId xmlns:a16="http://schemas.microsoft.com/office/drawing/2014/main" id="{CD877ADD-6718-4850-A1C9-437718A5B3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19" y="2890"/>
                  <a:ext cx="25" cy="11"/>
                </a:xfrm>
                <a:custGeom>
                  <a:avLst/>
                  <a:gdLst>
                    <a:gd name="T0" fmla="*/ 0 w 25"/>
                    <a:gd name="T1" fmla="*/ 0 h 11"/>
                    <a:gd name="T2" fmla="*/ 8 w 25"/>
                    <a:gd name="T3" fmla="*/ 2 h 11"/>
                    <a:gd name="T4" fmla="*/ 13 w 25"/>
                    <a:gd name="T5" fmla="*/ 5 h 11"/>
                    <a:gd name="T6" fmla="*/ 25 w 25"/>
                    <a:gd name="T7" fmla="*/ 11 h 11"/>
                    <a:gd name="T8" fmla="*/ 0 w 25"/>
                    <a:gd name="T9" fmla="*/ 0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11">
                      <a:moveTo>
                        <a:pt x="0" y="0"/>
                      </a:moveTo>
                      <a:lnTo>
                        <a:pt x="8" y="2"/>
                      </a:lnTo>
                      <a:lnTo>
                        <a:pt x="13" y="5"/>
                      </a:lnTo>
                      <a:lnTo>
                        <a:pt x="25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65" name="Freeform 225">
                  <a:extLst>
                    <a:ext uri="{FF2B5EF4-FFF2-40B4-BE49-F238E27FC236}">
                      <a16:creationId xmlns:a16="http://schemas.microsoft.com/office/drawing/2014/main" id="{3148BB8A-6BF0-4BA3-9AE8-C4BAD0C900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19" y="2890"/>
                  <a:ext cx="25" cy="11"/>
                </a:xfrm>
                <a:custGeom>
                  <a:avLst/>
                  <a:gdLst>
                    <a:gd name="T0" fmla="*/ 0 w 25"/>
                    <a:gd name="T1" fmla="*/ 0 h 11"/>
                    <a:gd name="T2" fmla="*/ 8 w 25"/>
                    <a:gd name="T3" fmla="*/ 2 h 11"/>
                    <a:gd name="T4" fmla="*/ 13 w 25"/>
                    <a:gd name="T5" fmla="*/ 5 h 11"/>
                    <a:gd name="T6" fmla="*/ 25 w 25"/>
                    <a:gd name="T7" fmla="*/ 11 h 1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1">
                      <a:moveTo>
                        <a:pt x="0" y="0"/>
                      </a:moveTo>
                      <a:lnTo>
                        <a:pt x="8" y="2"/>
                      </a:lnTo>
                      <a:lnTo>
                        <a:pt x="13" y="5"/>
                      </a:lnTo>
                      <a:lnTo>
                        <a:pt x="25" y="11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34" name="Group 226">
                <a:extLst>
                  <a:ext uri="{FF2B5EF4-FFF2-40B4-BE49-F238E27FC236}">
                    <a16:creationId xmlns:a16="http://schemas.microsoft.com/office/drawing/2014/main" id="{E3ED9421-87CB-47EE-B6E1-F04CC9233E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41" y="2901"/>
                <a:ext cx="27" cy="23"/>
                <a:chOff x="4041" y="2901"/>
                <a:chExt cx="27" cy="23"/>
              </a:xfrm>
            </p:grpSpPr>
            <p:sp>
              <p:nvSpPr>
                <p:cNvPr id="16662" name="Freeform 227">
                  <a:extLst>
                    <a:ext uri="{FF2B5EF4-FFF2-40B4-BE49-F238E27FC236}">
                      <a16:creationId xmlns:a16="http://schemas.microsoft.com/office/drawing/2014/main" id="{15630114-7073-4E5E-BDA3-ACF727105F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41" y="2901"/>
                  <a:ext cx="27" cy="23"/>
                </a:xfrm>
                <a:custGeom>
                  <a:avLst/>
                  <a:gdLst>
                    <a:gd name="T0" fmla="*/ 0 w 27"/>
                    <a:gd name="T1" fmla="*/ 0 h 23"/>
                    <a:gd name="T2" fmla="*/ 13 w 27"/>
                    <a:gd name="T3" fmla="*/ 11 h 23"/>
                    <a:gd name="T4" fmla="*/ 27 w 27"/>
                    <a:gd name="T5" fmla="*/ 23 h 23"/>
                    <a:gd name="T6" fmla="*/ 0 w 27"/>
                    <a:gd name="T7" fmla="*/ 0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3">
                      <a:moveTo>
                        <a:pt x="0" y="0"/>
                      </a:moveTo>
                      <a:lnTo>
                        <a:pt x="13" y="11"/>
                      </a:lnTo>
                      <a:lnTo>
                        <a:pt x="27" y="2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63" name="Freeform 228">
                  <a:extLst>
                    <a:ext uri="{FF2B5EF4-FFF2-40B4-BE49-F238E27FC236}">
                      <a16:creationId xmlns:a16="http://schemas.microsoft.com/office/drawing/2014/main" id="{97CA6977-77E4-4EF1-90DF-D0A3685990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41" y="2901"/>
                  <a:ext cx="27" cy="23"/>
                </a:xfrm>
                <a:custGeom>
                  <a:avLst/>
                  <a:gdLst>
                    <a:gd name="T0" fmla="*/ 0 w 27"/>
                    <a:gd name="T1" fmla="*/ 0 h 23"/>
                    <a:gd name="T2" fmla="*/ 13 w 27"/>
                    <a:gd name="T3" fmla="*/ 11 h 23"/>
                    <a:gd name="T4" fmla="*/ 27 w 27"/>
                    <a:gd name="T5" fmla="*/ 23 h 2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3">
                      <a:moveTo>
                        <a:pt x="0" y="0"/>
                      </a:moveTo>
                      <a:lnTo>
                        <a:pt x="13" y="11"/>
                      </a:lnTo>
                      <a:lnTo>
                        <a:pt x="27" y="23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35" name="Group 229">
                <a:extLst>
                  <a:ext uri="{FF2B5EF4-FFF2-40B4-BE49-F238E27FC236}">
                    <a16:creationId xmlns:a16="http://schemas.microsoft.com/office/drawing/2014/main" id="{09158068-FD1C-478D-9D1E-A4AFEA394E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68" y="2926"/>
                <a:ext cx="27" cy="29"/>
                <a:chOff x="4068" y="2926"/>
                <a:chExt cx="27" cy="29"/>
              </a:xfrm>
            </p:grpSpPr>
            <p:sp>
              <p:nvSpPr>
                <p:cNvPr id="16660" name="Freeform 230">
                  <a:extLst>
                    <a:ext uri="{FF2B5EF4-FFF2-40B4-BE49-F238E27FC236}">
                      <a16:creationId xmlns:a16="http://schemas.microsoft.com/office/drawing/2014/main" id="{83FC438E-9DD6-4BB6-946D-96FF4D4B97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68" y="2926"/>
                  <a:ext cx="27" cy="29"/>
                </a:xfrm>
                <a:custGeom>
                  <a:avLst/>
                  <a:gdLst>
                    <a:gd name="T0" fmla="*/ 0 w 27"/>
                    <a:gd name="T1" fmla="*/ 0 h 29"/>
                    <a:gd name="T2" fmla="*/ 8 w 27"/>
                    <a:gd name="T3" fmla="*/ 7 h 29"/>
                    <a:gd name="T4" fmla="*/ 15 w 27"/>
                    <a:gd name="T5" fmla="*/ 14 h 29"/>
                    <a:gd name="T6" fmla="*/ 27 w 27"/>
                    <a:gd name="T7" fmla="*/ 29 h 29"/>
                    <a:gd name="T8" fmla="*/ 0 w 27"/>
                    <a:gd name="T9" fmla="*/ 0 h 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" h="29">
                      <a:moveTo>
                        <a:pt x="0" y="0"/>
                      </a:moveTo>
                      <a:lnTo>
                        <a:pt x="8" y="7"/>
                      </a:lnTo>
                      <a:lnTo>
                        <a:pt x="15" y="14"/>
                      </a:lnTo>
                      <a:lnTo>
                        <a:pt x="27" y="2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61" name="Freeform 231">
                  <a:extLst>
                    <a:ext uri="{FF2B5EF4-FFF2-40B4-BE49-F238E27FC236}">
                      <a16:creationId xmlns:a16="http://schemas.microsoft.com/office/drawing/2014/main" id="{0977AC3A-2F29-471D-9AD1-8A6DFA55C8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68" y="2926"/>
                  <a:ext cx="27" cy="29"/>
                </a:xfrm>
                <a:custGeom>
                  <a:avLst/>
                  <a:gdLst>
                    <a:gd name="T0" fmla="*/ 0 w 27"/>
                    <a:gd name="T1" fmla="*/ 0 h 29"/>
                    <a:gd name="T2" fmla="*/ 8 w 27"/>
                    <a:gd name="T3" fmla="*/ 7 h 29"/>
                    <a:gd name="T4" fmla="*/ 15 w 27"/>
                    <a:gd name="T5" fmla="*/ 14 h 29"/>
                    <a:gd name="T6" fmla="*/ 27 w 27"/>
                    <a:gd name="T7" fmla="*/ 29 h 2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9">
                      <a:moveTo>
                        <a:pt x="0" y="0"/>
                      </a:moveTo>
                      <a:lnTo>
                        <a:pt x="8" y="7"/>
                      </a:lnTo>
                      <a:lnTo>
                        <a:pt x="15" y="14"/>
                      </a:lnTo>
                      <a:lnTo>
                        <a:pt x="27" y="29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36" name="Group 232">
                <a:extLst>
                  <a:ext uri="{FF2B5EF4-FFF2-40B4-BE49-F238E27FC236}">
                    <a16:creationId xmlns:a16="http://schemas.microsoft.com/office/drawing/2014/main" id="{237392C8-470E-483C-9FD4-645355C0E3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90" y="2955"/>
                <a:ext cx="25" cy="25"/>
                <a:chOff x="4090" y="2955"/>
                <a:chExt cx="25" cy="25"/>
              </a:xfrm>
            </p:grpSpPr>
            <p:sp>
              <p:nvSpPr>
                <p:cNvPr id="16658" name="Freeform 233">
                  <a:extLst>
                    <a:ext uri="{FF2B5EF4-FFF2-40B4-BE49-F238E27FC236}">
                      <a16:creationId xmlns:a16="http://schemas.microsoft.com/office/drawing/2014/main" id="{B6004A09-CC69-4172-A7D5-9BB9C16F89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90" y="2955"/>
                  <a:ext cx="25" cy="25"/>
                </a:xfrm>
                <a:custGeom>
                  <a:avLst/>
                  <a:gdLst>
                    <a:gd name="T0" fmla="*/ 0 w 25"/>
                    <a:gd name="T1" fmla="*/ 0 h 25"/>
                    <a:gd name="T2" fmla="*/ 10 w 25"/>
                    <a:gd name="T3" fmla="*/ 14 h 25"/>
                    <a:gd name="T4" fmla="*/ 25 w 25"/>
                    <a:gd name="T5" fmla="*/ 25 h 25"/>
                    <a:gd name="T6" fmla="*/ 0 w 25"/>
                    <a:gd name="T7" fmla="*/ 0 h 2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25">
                      <a:moveTo>
                        <a:pt x="0" y="0"/>
                      </a:moveTo>
                      <a:lnTo>
                        <a:pt x="10" y="14"/>
                      </a:lnTo>
                      <a:lnTo>
                        <a:pt x="25" y="2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59" name="Freeform 234">
                  <a:extLst>
                    <a:ext uri="{FF2B5EF4-FFF2-40B4-BE49-F238E27FC236}">
                      <a16:creationId xmlns:a16="http://schemas.microsoft.com/office/drawing/2014/main" id="{95993699-85C8-4A37-968D-394B1CED7E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90" y="2955"/>
                  <a:ext cx="25" cy="25"/>
                </a:xfrm>
                <a:custGeom>
                  <a:avLst/>
                  <a:gdLst>
                    <a:gd name="T0" fmla="*/ 0 w 25"/>
                    <a:gd name="T1" fmla="*/ 0 h 25"/>
                    <a:gd name="T2" fmla="*/ 10 w 25"/>
                    <a:gd name="T3" fmla="*/ 14 h 25"/>
                    <a:gd name="T4" fmla="*/ 25 w 25"/>
                    <a:gd name="T5" fmla="*/ 25 h 2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25">
                      <a:moveTo>
                        <a:pt x="0" y="0"/>
                      </a:moveTo>
                      <a:lnTo>
                        <a:pt x="10" y="14"/>
                      </a:lnTo>
                      <a:lnTo>
                        <a:pt x="25" y="25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37" name="Group 235">
                <a:extLst>
                  <a:ext uri="{FF2B5EF4-FFF2-40B4-BE49-F238E27FC236}">
                    <a16:creationId xmlns:a16="http://schemas.microsoft.com/office/drawing/2014/main" id="{DEF40818-5FB1-413A-AD2A-44A1AAA040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12" y="2980"/>
                <a:ext cx="27" cy="17"/>
                <a:chOff x="4112" y="2980"/>
                <a:chExt cx="27" cy="17"/>
              </a:xfrm>
            </p:grpSpPr>
            <p:sp>
              <p:nvSpPr>
                <p:cNvPr id="16656" name="Freeform 236">
                  <a:extLst>
                    <a:ext uri="{FF2B5EF4-FFF2-40B4-BE49-F238E27FC236}">
                      <a16:creationId xmlns:a16="http://schemas.microsoft.com/office/drawing/2014/main" id="{FD24D0BE-3256-470F-AD56-D03B06AD2C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2" y="2980"/>
                  <a:ext cx="27" cy="17"/>
                </a:xfrm>
                <a:custGeom>
                  <a:avLst/>
                  <a:gdLst>
                    <a:gd name="T0" fmla="*/ 0 w 27"/>
                    <a:gd name="T1" fmla="*/ 0 h 17"/>
                    <a:gd name="T2" fmla="*/ 13 w 27"/>
                    <a:gd name="T3" fmla="*/ 10 h 17"/>
                    <a:gd name="T4" fmla="*/ 20 w 27"/>
                    <a:gd name="T5" fmla="*/ 13 h 17"/>
                    <a:gd name="T6" fmla="*/ 27 w 27"/>
                    <a:gd name="T7" fmla="*/ 17 h 17"/>
                    <a:gd name="T8" fmla="*/ 0 w 2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" h="17">
                      <a:moveTo>
                        <a:pt x="0" y="0"/>
                      </a:moveTo>
                      <a:lnTo>
                        <a:pt x="13" y="10"/>
                      </a:lnTo>
                      <a:lnTo>
                        <a:pt x="20" y="13"/>
                      </a:lnTo>
                      <a:lnTo>
                        <a:pt x="27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57" name="Freeform 237">
                  <a:extLst>
                    <a:ext uri="{FF2B5EF4-FFF2-40B4-BE49-F238E27FC236}">
                      <a16:creationId xmlns:a16="http://schemas.microsoft.com/office/drawing/2014/main" id="{DAF819C6-C936-4DFA-80F7-713F1D1380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2" y="2980"/>
                  <a:ext cx="27" cy="17"/>
                </a:xfrm>
                <a:custGeom>
                  <a:avLst/>
                  <a:gdLst>
                    <a:gd name="T0" fmla="*/ 0 w 27"/>
                    <a:gd name="T1" fmla="*/ 0 h 17"/>
                    <a:gd name="T2" fmla="*/ 13 w 27"/>
                    <a:gd name="T3" fmla="*/ 10 h 17"/>
                    <a:gd name="T4" fmla="*/ 20 w 27"/>
                    <a:gd name="T5" fmla="*/ 13 h 17"/>
                    <a:gd name="T6" fmla="*/ 27 w 27"/>
                    <a:gd name="T7" fmla="*/ 17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17">
                      <a:moveTo>
                        <a:pt x="0" y="0"/>
                      </a:moveTo>
                      <a:lnTo>
                        <a:pt x="13" y="10"/>
                      </a:lnTo>
                      <a:lnTo>
                        <a:pt x="20" y="13"/>
                      </a:lnTo>
                      <a:lnTo>
                        <a:pt x="27" y="17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38" name="Group 238">
                <a:extLst>
                  <a:ext uri="{FF2B5EF4-FFF2-40B4-BE49-F238E27FC236}">
                    <a16:creationId xmlns:a16="http://schemas.microsoft.com/office/drawing/2014/main" id="{B1B840E1-5F04-4946-9AE5-6CEDF543D45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39" y="2997"/>
                <a:ext cx="25" cy="4"/>
                <a:chOff x="4139" y="2997"/>
                <a:chExt cx="25" cy="4"/>
              </a:xfrm>
            </p:grpSpPr>
            <p:sp>
              <p:nvSpPr>
                <p:cNvPr id="16654" name="Freeform 239">
                  <a:extLst>
                    <a:ext uri="{FF2B5EF4-FFF2-40B4-BE49-F238E27FC236}">
                      <a16:creationId xmlns:a16="http://schemas.microsoft.com/office/drawing/2014/main" id="{66F23595-C11F-452E-A123-7F21C14008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39" y="2997"/>
                  <a:ext cx="25" cy="4"/>
                </a:xfrm>
                <a:custGeom>
                  <a:avLst/>
                  <a:gdLst>
                    <a:gd name="T0" fmla="*/ 0 w 25"/>
                    <a:gd name="T1" fmla="*/ 0 h 4"/>
                    <a:gd name="T2" fmla="*/ 10 w 25"/>
                    <a:gd name="T3" fmla="*/ 4 h 4"/>
                    <a:gd name="T4" fmla="*/ 25 w 25"/>
                    <a:gd name="T5" fmla="*/ 4 h 4"/>
                    <a:gd name="T6" fmla="*/ 0 w 25"/>
                    <a:gd name="T7" fmla="*/ 0 h 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4">
                      <a:moveTo>
                        <a:pt x="0" y="0"/>
                      </a:moveTo>
                      <a:lnTo>
                        <a:pt x="10" y="4"/>
                      </a:lnTo>
                      <a:lnTo>
                        <a:pt x="25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55" name="Freeform 240">
                  <a:extLst>
                    <a:ext uri="{FF2B5EF4-FFF2-40B4-BE49-F238E27FC236}">
                      <a16:creationId xmlns:a16="http://schemas.microsoft.com/office/drawing/2014/main" id="{9C979746-1689-426A-8283-5FD9C36B26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39" y="2997"/>
                  <a:ext cx="25" cy="4"/>
                </a:xfrm>
                <a:custGeom>
                  <a:avLst/>
                  <a:gdLst>
                    <a:gd name="T0" fmla="*/ 0 w 25"/>
                    <a:gd name="T1" fmla="*/ 0 h 4"/>
                    <a:gd name="T2" fmla="*/ 10 w 25"/>
                    <a:gd name="T3" fmla="*/ 4 h 4"/>
                    <a:gd name="T4" fmla="*/ 25 w 25"/>
                    <a:gd name="T5" fmla="*/ 4 h 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4">
                      <a:moveTo>
                        <a:pt x="0" y="0"/>
                      </a:moveTo>
                      <a:lnTo>
                        <a:pt x="10" y="4"/>
                      </a:lnTo>
                      <a:lnTo>
                        <a:pt x="25" y="4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39" name="Group 241">
                <a:extLst>
                  <a:ext uri="{FF2B5EF4-FFF2-40B4-BE49-F238E27FC236}">
                    <a16:creationId xmlns:a16="http://schemas.microsoft.com/office/drawing/2014/main" id="{8E622F13-25BF-4566-8EF4-B3176257C9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64" y="2992"/>
                <a:ext cx="29" cy="9"/>
                <a:chOff x="4164" y="2992"/>
                <a:chExt cx="29" cy="9"/>
              </a:xfrm>
            </p:grpSpPr>
            <p:sp>
              <p:nvSpPr>
                <p:cNvPr id="16652" name="Freeform 242">
                  <a:extLst>
                    <a:ext uri="{FF2B5EF4-FFF2-40B4-BE49-F238E27FC236}">
                      <a16:creationId xmlns:a16="http://schemas.microsoft.com/office/drawing/2014/main" id="{08712701-9EC3-47A0-B70A-E553546E31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64" y="2992"/>
                  <a:ext cx="29" cy="9"/>
                </a:xfrm>
                <a:custGeom>
                  <a:avLst/>
                  <a:gdLst>
                    <a:gd name="T0" fmla="*/ 0 w 29"/>
                    <a:gd name="T1" fmla="*/ 9 h 9"/>
                    <a:gd name="T2" fmla="*/ 15 w 29"/>
                    <a:gd name="T3" fmla="*/ 7 h 9"/>
                    <a:gd name="T4" fmla="*/ 29 w 29"/>
                    <a:gd name="T5" fmla="*/ 0 h 9"/>
                    <a:gd name="T6" fmla="*/ 0 w 29"/>
                    <a:gd name="T7" fmla="*/ 9 h 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9">
                      <a:moveTo>
                        <a:pt x="0" y="9"/>
                      </a:moveTo>
                      <a:lnTo>
                        <a:pt x="15" y="7"/>
                      </a:lnTo>
                      <a:lnTo>
                        <a:pt x="29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53" name="Freeform 243">
                  <a:extLst>
                    <a:ext uri="{FF2B5EF4-FFF2-40B4-BE49-F238E27FC236}">
                      <a16:creationId xmlns:a16="http://schemas.microsoft.com/office/drawing/2014/main" id="{8FC69827-9607-4728-8CE4-9C5AFEACAD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64" y="2992"/>
                  <a:ext cx="29" cy="9"/>
                </a:xfrm>
                <a:custGeom>
                  <a:avLst/>
                  <a:gdLst>
                    <a:gd name="T0" fmla="*/ 0 w 29"/>
                    <a:gd name="T1" fmla="*/ 9 h 9"/>
                    <a:gd name="T2" fmla="*/ 15 w 29"/>
                    <a:gd name="T3" fmla="*/ 7 h 9"/>
                    <a:gd name="T4" fmla="*/ 29 w 29"/>
                    <a:gd name="T5" fmla="*/ 0 h 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9" h="9">
                      <a:moveTo>
                        <a:pt x="0" y="9"/>
                      </a:moveTo>
                      <a:lnTo>
                        <a:pt x="15" y="7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40" name="Group 244">
                <a:extLst>
                  <a:ext uri="{FF2B5EF4-FFF2-40B4-BE49-F238E27FC236}">
                    <a16:creationId xmlns:a16="http://schemas.microsoft.com/office/drawing/2014/main" id="{2F1569FE-0FC5-4679-BB51-3573490B29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96" y="2974"/>
                <a:ext cx="24" cy="20"/>
                <a:chOff x="4196" y="2974"/>
                <a:chExt cx="24" cy="20"/>
              </a:xfrm>
            </p:grpSpPr>
            <p:sp>
              <p:nvSpPr>
                <p:cNvPr id="16650" name="Freeform 245">
                  <a:extLst>
                    <a:ext uri="{FF2B5EF4-FFF2-40B4-BE49-F238E27FC236}">
                      <a16:creationId xmlns:a16="http://schemas.microsoft.com/office/drawing/2014/main" id="{F5F1A98D-48DA-49EE-8A95-58BA16F9A5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96" y="2974"/>
                  <a:ext cx="24" cy="20"/>
                </a:xfrm>
                <a:custGeom>
                  <a:avLst/>
                  <a:gdLst>
                    <a:gd name="T0" fmla="*/ 0 w 24"/>
                    <a:gd name="T1" fmla="*/ 20 h 20"/>
                    <a:gd name="T2" fmla="*/ 5 w 24"/>
                    <a:gd name="T3" fmla="*/ 17 h 20"/>
                    <a:gd name="T4" fmla="*/ 12 w 24"/>
                    <a:gd name="T5" fmla="*/ 10 h 20"/>
                    <a:gd name="T6" fmla="*/ 24 w 24"/>
                    <a:gd name="T7" fmla="*/ 0 h 20"/>
                    <a:gd name="T8" fmla="*/ 0 w 24"/>
                    <a:gd name="T9" fmla="*/ 20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20">
                      <a:moveTo>
                        <a:pt x="0" y="20"/>
                      </a:moveTo>
                      <a:lnTo>
                        <a:pt x="5" y="17"/>
                      </a:lnTo>
                      <a:lnTo>
                        <a:pt x="12" y="10"/>
                      </a:lnTo>
                      <a:lnTo>
                        <a:pt x="24" y="0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51" name="Freeform 246">
                  <a:extLst>
                    <a:ext uri="{FF2B5EF4-FFF2-40B4-BE49-F238E27FC236}">
                      <a16:creationId xmlns:a16="http://schemas.microsoft.com/office/drawing/2014/main" id="{16945F13-80C5-43B2-A589-4C412C646D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96" y="2974"/>
                  <a:ext cx="24" cy="20"/>
                </a:xfrm>
                <a:custGeom>
                  <a:avLst/>
                  <a:gdLst>
                    <a:gd name="T0" fmla="*/ 0 w 24"/>
                    <a:gd name="T1" fmla="*/ 20 h 20"/>
                    <a:gd name="T2" fmla="*/ 5 w 24"/>
                    <a:gd name="T3" fmla="*/ 17 h 20"/>
                    <a:gd name="T4" fmla="*/ 12 w 24"/>
                    <a:gd name="T5" fmla="*/ 10 h 20"/>
                    <a:gd name="T6" fmla="*/ 24 w 24"/>
                    <a:gd name="T7" fmla="*/ 0 h 2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20">
                      <a:moveTo>
                        <a:pt x="0" y="20"/>
                      </a:moveTo>
                      <a:lnTo>
                        <a:pt x="5" y="17"/>
                      </a:lnTo>
                      <a:lnTo>
                        <a:pt x="12" y="10"/>
                      </a:lnTo>
                      <a:lnTo>
                        <a:pt x="24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41" name="Group 247">
                <a:extLst>
                  <a:ext uri="{FF2B5EF4-FFF2-40B4-BE49-F238E27FC236}">
                    <a16:creationId xmlns:a16="http://schemas.microsoft.com/office/drawing/2014/main" id="{1BC1F9BC-AD6A-4C6B-AA09-B3B2BA44AB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20" y="2948"/>
                <a:ext cx="25" cy="26"/>
                <a:chOff x="4220" y="2948"/>
                <a:chExt cx="25" cy="26"/>
              </a:xfrm>
            </p:grpSpPr>
            <p:sp>
              <p:nvSpPr>
                <p:cNvPr id="16648" name="Freeform 248">
                  <a:extLst>
                    <a:ext uri="{FF2B5EF4-FFF2-40B4-BE49-F238E27FC236}">
                      <a16:creationId xmlns:a16="http://schemas.microsoft.com/office/drawing/2014/main" id="{75055039-1C36-4E22-B02F-5DD748C611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20" y="2948"/>
                  <a:ext cx="25" cy="26"/>
                </a:xfrm>
                <a:custGeom>
                  <a:avLst/>
                  <a:gdLst>
                    <a:gd name="T0" fmla="*/ 0 w 25"/>
                    <a:gd name="T1" fmla="*/ 26 h 26"/>
                    <a:gd name="T2" fmla="*/ 13 w 25"/>
                    <a:gd name="T3" fmla="*/ 13 h 26"/>
                    <a:gd name="T4" fmla="*/ 25 w 25"/>
                    <a:gd name="T5" fmla="*/ 0 h 26"/>
                    <a:gd name="T6" fmla="*/ 0 w 25"/>
                    <a:gd name="T7" fmla="*/ 26 h 2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26">
                      <a:moveTo>
                        <a:pt x="0" y="26"/>
                      </a:moveTo>
                      <a:lnTo>
                        <a:pt x="13" y="13"/>
                      </a:lnTo>
                      <a:lnTo>
                        <a:pt x="25" y="0"/>
                      </a:lnTo>
                      <a:lnTo>
                        <a:pt x="0" y="2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49" name="Freeform 249">
                  <a:extLst>
                    <a:ext uri="{FF2B5EF4-FFF2-40B4-BE49-F238E27FC236}">
                      <a16:creationId xmlns:a16="http://schemas.microsoft.com/office/drawing/2014/main" id="{563D8E2F-B21E-4982-8304-F9BE521D80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20" y="2948"/>
                  <a:ext cx="25" cy="26"/>
                </a:xfrm>
                <a:custGeom>
                  <a:avLst/>
                  <a:gdLst>
                    <a:gd name="T0" fmla="*/ 0 w 25"/>
                    <a:gd name="T1" fmla="*/ 26 h 26"/>
                    <a:gd name="T2" fmla="*/ 13 w 25"/>
                    <a:gd name="T3" fmla="*/ 13 h 26"/>
                    <a:gd name="T4" fmla="*/ 25 w 25"/>
                    <a:gd name="T5" fmla="*/ 0 h 2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26">
                      <a:moveTo>
                        <a:pt x="0" y="26"/>
                      </a:moveTo>
                      <a:lnTo>
                        <a:pt x="13" y="13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42" name="Group 250">
                <a:extLst>
                  <a:ext uri="{FF2B5EF4-FFF2-40B4-BE49-F238E27FC236}">
                    <a16:creationId xmlns:a16="http://schemas.microsoft.com/office/drawing/2014/main" id="{E3499727-DD7F-460B-97F2-0818A249B5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50" y="2920"/>
                <a:ext cx="29" cy="28"/>
                <a:chOff x="4250" y="2920"/>
                <a:chExt cx="29" cy="28"/>
              </a:xfrm>
            </p:grpSpPr>
            <p:sp>
              <p:nvSpPr>
                <p:cNvPr id="16646" name="Freeform 251">
                  <a:extLst>
                    <a:ext uri="{FF2B5EF4-FFF2-40B4-BE49-F238E27FC236}">
                      <a16:creationId xmlns:a16="http://schemas.microsoft.com/office/drawing/2014/main" id="{6B69D546-341B-4BD1-8085-6C098B3244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50" y="2920"/>
                  <a:ext cx="29" cy="28"/>
                </a:xfrm>
                <a:custGeom>
                  <a:avLst/>
                  <a:gdLst>
                    <a:gd name="T0" fmla="*/ 0 w 29"/>
                    <a:gd name="T1" fmla="*/ 28 h 28"/>
                    <a:gd name="T2" fmla="*/ 15 w 29"/>
                    <a:gd name="T3" fmla="*/ 14 h 28"/>
                    <a:gd name="T4" fmla="*/ 24 w 29"/>
                    <a:gd name="T5" fmla="*/ 6 h 28"/>
                    <a:gd name="T6" fmla="*/ 29 w 29"/>
                    <a:gd name="T7" fmla="*/ 0 h 28"/>
                    <a:gd name="T8" fmla="*/ 0 w 29"/>
                    <a:gd name="T9" fmla="*/ 28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" h="28">
                      <a:moveTo>
                        <a:pt x="0" y="28"/>
                      </a:moveTo>
                      <a:lnTo>
                        <a:pt x="15" y="14"/>
                      </a:lnTo>
                      <a:lnTo>
                        <a:pt x="24" y="6"/>
                      </a:lnTo>
                      <a:lnTo>
                        <a:pt x="29" y="0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47" name="Freeform 252">
                  <a:extLst>
                    <a:ext uri="{FF2B5EF4-FFF2-40B4-BE49-F238E27FC236}">
                      <a16:creationId xmlns:a16="http://schemas.microsoft.com/office/drawing/2014/main" id="{2A60E97E-1DE4-4C47-A898-BE487D8218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50" y="2920"/>
                  <a:ext cx="29" cy="28"/>
                </a:xfrm>
                <a:custGeom>
                  <a:avLst/>
                  <a:gdLst>
                    <a:gd name="T0" fmla="*/ 0 w 29"/>
                    <a:gd name="T1" fmla="*/ 28 h 28"/>
                    <a:gd name="T2" fmla="*/ 15 w 29"/>
                    <a:gd name="T3" fmla="*/ 14 h 28"/>
                    <a:gd name="T4" fmla="*/ 24 w 29"/>
                    <a:gd name="T5" fmla="*/ 6 h 28"/>
                    <a:gd name="T6" fmla="*/ 29 w 29"/>
                    <a:gd name="T7" fmla="*/ 0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28">
                      <a:moveTo>
                        <a:pt x="0" y="28"/>
                      </a:moveTo>
                      <a:lnTo>
                        <a:pt x="15" y="14"/>
                      </a:lnTo>
                      <a:lnTo>
                        <a:pt x="24" y="6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43" name="Group 253">
                <a:extLst>
                  <a:ext uri="{FF2B5EF4-FFF2-40B4-BE49-F238E27FC236}">
                    <a16:creationId xmlns:a16="http://schemas.microsoft.com/office/drawing/2014/main" id="{51BC2F18-0581-4B31-A781-02BDC2553D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79" y="2900"/>
                <a:ext cx="25" cy="20"/>
                <a:chOff x="4279" y="2900"/>
                <a:chExt cx="25" cy="20"/>
              </a:xfrm>
            </p:grpSpPr>
            <p:sp>
              <p:nvSpPr>
                <p:cNvPr id="16644" name="Freeform 254">
                  <a:extLst>
                    <a:ext uri="{FF2B5EF4-FFF2-40B4-BE49-F238E27FC236}">
                      <a16:creationId xmlns:a16="http://schemas.microsoft.com/office/drawing/2014/main" id="{89180FB0-ADBB-4620-970B-A676238709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79" y="2900"/>
                  <a:ext cx="25" cy="20"/>
                </a:xfrm>
                <a:custGeom>
                  <a:avLst/>
                  <a:gdLst>
                    <a:gd name="T0" fmla="*/ 0 w 25"/>
                    <a:gd name="T1" fmla="*/ 20 h 20"/>
                    <a:gd name="T2" fmla="*/ 15 w 25"/>
                    <a:gd name="T3" fmla="*/ 9 h 20"/>
                    <a:gd name="T4" fmla="*/ 20 w 25"/>
                    <a:gd name="T5" fmla="*/ 3 h 20"/>
                    <a:gd name="T6" fmla="*/ 25 w 25"/>
                    <a:gd name="T7" fmla="*/ 0 h 20"/>
                    <a:gd name="T8" fmla="*/ 0 w 25"/>
                    <a:gd name="T9" fmla="*/ 20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20">
                      <a:moveTo>
                        <a:pt x="0" y="20"/>
                      </a:moveTo>
                      <a:lnTo>
                        <a:pt x="15" y="9"/>
                      </a:lnTo>
                      <a:lnTo>
                        <a:pt x="20" y="3"/>
                      </a:lnTo>
                      <a:lnTo>
                        <a:pt x="25" y="0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45" name="Freeform 255">
                  <a:extLst>
                    <a:ext uri="{FF2B5EF4-FFF2-40B4-BE49-F238E27FC236}">
                      <a16:creationId xmlns:a16="http://schemas.microsoft.com/office/drawing/2014/main" id="{489AAC9D-BAB8-4A75-A038-C9AC531523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79" y="2900"/>
                  <a:ext cx="25" cy="20"/>
                </a:xfrm>
                <a:custGeom>
                  <a:avLst/>
                  <a:gdLst>
                    <a:gd name="T0" fmla="*/ 0 w 25"/>
                    <a:gd name="T1" fmla="*/ 20 h 20"/>
                    <a:gd name="T2" fmla="*/ 15 w 25"/>
                    <a:gd name="T3" fmla="*/ 9 h 20"/>
                    <a:gd name="T4" fmla="*/ 20 w 25"/>
                    <a:gd name="T5" fmla="*/ 3 h 20"/>
                    <a:gd name="T6" fmla="*/ 25 w 25"/>
                    <a:gd name="T7" fmla="*/ 0 h 2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20">
                      <a:moveTo>
                        <a:pt x="0" y="20"/>
                      </a:moveTo>
                      <a:lnTo>
                        <a:pt x="15" y="9"/>
                      </a:lnTo>
                      <a:lnTo>
                        <a:pt x="20" y="3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44" name="Group 256">
                <a:extLst>
                  <a:ext uri="{FF2B5EF4-FFF2-40B4-BE49-F238E27FC236}">
                    <a16:creationId xmlns:a16="http://schemas.microsoft.com/office/drawing/2014/main" id="{E115885A-C457-438B-849F-C35F8E76AE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04" y="2894"/>
                <a:ext cx="27" cy="7"/>
                <a:chOff x="4304" y="2894"/>
                <a:chExt cx="27" cy="7"/>
              </a:xfrm>
            </p:grpSpPr>
            <p:sp>
              <p:nvSpPr>
                <p:cNvPr id="16642" name="Freeform 257">
                  <a:extLst>
                    <a:ext uri="{FF2B5EF4-FFF2-40B4-BE49-F238E27FC236}">
                      <a16:creationId xmlns:a16="http://schemas.microsoft.com/office/drawing/2014/main" id="{9E04CE77-6A3A-4B65-819C-2BA869C27F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04" y="2894"/>
                  <a:ext cx="27" cy="7"/>
                </a:xfrm>
                <a:custGeom>
                  <a:avLst/>
                  <a:gdLst>
                    <a:gd name="T0" fmla="*/ 0 w 27"/>
                    <a:gd name="T1" fmla="*/ 7 h 7"/>
                    <a:gd name="T2" fmla="*/ 12 w 27"/>
                    <a:gd name="T3" fmla="*/ 2 h 7"/>
                    <a:gd name="T4" fmla="*/ 27 w 27"/>
                    <a:gd name="T5" fmla="*/ 0 h 7"/>
                    <a:gd name="T6" fmla="*/ 0 w 27"/>
                    <a:gd name="T7" fmla="*/ 7 h 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7">
                      <a:moveTo>
                        <a:pt x="0" y="7"/>
                      </a:moveTo>
                      <a:lnTo>
                        <a:pt x="12" y="2"/>
                      </a:lnTo>
                      <a:lnTo>
                        <a:pt x="27" y="0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43" name="Freeform 258">
                  <a:extLst>
                    <a:ext uri="{FF2B5EF4-FFF2-40B4-BE49-F238E27FC236}">
                      <a16:creationId xmlns:a16="http://schemas.microsoft.com/office/drawing/2014/main" id="{66296CDF-C10E-44CD-8743-9F9492BC29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04" y="2894"/>
                  <a:ext cx="27" cy="7"/>
                </a:xfrm>
                <a:custGeom>
                  <a:avLst/>
                  <a:gdLst>
                    <a:gd name="T0" fmla="*/ 0 w 27"/>
                    <a:gd name="T1" fmla="*/ 7 h 7"/>
                    <a:gd name="T2" fmla="*/ 12 w 27"/>
                    <a:gd name="T3" fmla="*/ 2 h 7"/>
                    <a:gd name="T4" fmla="*/ 27 w 27"/>
                    <a:gd name="T5" fmla="*/ 0 h 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7">
                      <a:moveTo>
                        <a:pt x="0" y="7"/>
                      </a:moveTo>
                      <a:lnTo>
                        <a:pt x="12" y="2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45" name="Group 259">
                <a:extLst>
                  <a:ext uri="{FF2B5EF4-FFF2-40B4-BE49-F238E27FC236}">
                    <a16:creationId xmlns:a16="http://schemas.microsoft.com/office/drawing/2014/main" id="{64953D10-ADD5-4547-B2B7-85B0301AC2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31" y="2893"/>
                <a:ext cx="27" cy="5"/>
                <a:chOff x="4331" y="2893"/>
                <a:chExt cx="27" cy="5"/>
              </a:xfrm>
            </p:grpSpPr>
            <p:sp>
              <p:nvSpPr>
                <p:cNvPr id="16640" name="Freeform 260">
                  <a:extLst>
                    <a:ext uri="{FF2B5EF4-FFF2-40B4-BE49-F238E27FC236}">
                      <a16:creationId xmlns:a16="http://schemas.microsoft.com/office/drawing/2014/main" id="{B42A2561-D204-4553-A08F-1C4E30B0B2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31" y="2893"/>
                  <a:ext cx="27" cy="5"/>
                </a:xfrm>
                <a:custGeom>
                  <a:avLst/>
                  <a:gdLst>
                    <a:gd name="T0" fmla="*/ 0 w 27"/>
                    <a:gd name="T1" fmla="*/ 0 h 5"/>
                    <a:gd name="T2" fmla="*/ 12 w 27"/>
                    <a:gd name="T3" fmla="*/ 1 h 5"/>
                    <a:gd name="T4" fmla="*/ 27 w 27"/>
                    <a:gd name="T5" fmla="*/ 5 h 5"/>
                    <a:gd name="T6" fmla="*/ 0 w 27"/>
                    <a:gd name="T7" fmla="*/ 0 h 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5">
                      <a:moveTo>
                        <a:pt x="0" y="0"/>
                      </a:moveTo>
                      <a:lnTo>
                        <a:pt x="12" y="1"/>
                      </a:lnTo>
                      <a:lnTo>
                        <a:pt x="27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41" name="Freeform 261">
                  <a:extLst>
                    <a:ext uri="{FF2B5EF4-FFF2-40B4-BE49-F238E27FC236}">
                      <a16:creationId xmlns:a16="http://schemas.microsoft.com/office/drawing/2014/main" id="{976E6056-4B44-4BAE-B1E6-5E72196BFC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31" y="2893"/>
                  <a:ext cx="27" cy="5"/>
                </a:xfrm>
                <a:custGeom>
                  <a:avLst/>
                  <a:gdLst>
                    <a:gd name="T0" fmla="*/ 0 w 27"/>
                    <a:gd name="T1" fmla="*/ 0 h 5"/>
                    <a:gd name="T2" fmla="*/ 12 w 27"/>
                    <a:gd name="T3" fmla="*/ 1 h 5"/>
                    <a:gd name="T4" fmla="*/ 27 w 27"/>
                    <a:gd name="T5" fmla="*/ 5 h 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5">
                      <a:moveTo>
                        <a:pt x="0" y="0"/>
                      </a:moveTo>
                      <a:lnTo>
                        <a:pt x="12" y="1"/>
                      </a:lnTo>
                      <a:lnTo>
                        <a:pt x="27" y="5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46" name="Group 262">
                <a:extLst>
                  <a:ext uri="{FF2B5EF4-FFF2-40B4-BE49-F238E27FC236}">
                    <a16:creationId xmlns:a16="http://schemas.microsoft.com/office/drawing/2014/main" id="{C0F7B825-355F-4399-8AD0-9A7C862E87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58" y="2899"/>
                <a:ext cx="27" cy="17"/>
                <a:chOff x="4358" y="2899"/>
                <a:chExt cx="27" cy="17"/>
              </a:xfrm>
            </p:grpSpPr>
            <p:sp>
              <p:nvSpPr>
                <p:cNvPr id="16638" name="Freeform 263">
                  <a:extLst>
                    <a:ext uri="{FF2B5EF4-FFF2-40B4-BE49-F238E27FC236}">
                      <a16:creationId xmlns:a16="http://schemas.microsoft.com/office/drawing/2014/main" id="{B8A728EE-6EA5-4D88-BF0A-B2AC470C06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58" y="2899"/>
                  <a:ext cx="27" cy="17"/>
                </a:xfrm>
                <a:custGeom>
                  <a:avLst/>
                  <a:gdLst>
                    <a:gd name="T0" fmla="*/ 0 w 27"/>
                    <a:gd name="T1" fmla="*/ 0 h 17"/>
                    <a:gd name="T2" fmla="*/ 7 w 27"/>
                    <a:gd name="T3" fmla="*/ 3 h 17"/>
                    <a:gd name="T4" fmla="*/ 14 w 27"/>
                    <a:gd name="T5" fmla="*/ 6 h 17"/>
                    <a:gd name="T6" fmla="*/ 27 w 27"/>
                    <a:gd name="T7" fmla="*/ 17 h 17"/>
                    <a:gd name="T8" fmla="*/ 0 w 2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" h="17">
                      <a:moveTo>
                        <a:pt x="0" y="0"/>
                      </a:moveTo>
                      <a:lnTo>
                        <a:pt x="7" y="3"/>
                      </a:lnTo>
                      <a:lnTo>
                        <a:pt x="14" y="6"/>
                      </a:lnTo>
                      <a:lnTo>
                        <a:pt x="27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39" name="Freeform 264">
                  <a:extLst>
                    <a:ext uri="{FF2B5EF4-FFF2-40B4-BE49-F238E27FC236}">
                      <a16:creationId xmlns:a16="http://schemas.microsoft.com/office/drawing/2014/main" id="{C4B03C38-3929-4A78-90C9-631CA3B66F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58" y="2899"/>
                  <a:ext cx="27" cy="17"/>
                </a:xfrm>
                <a:custGeom>
                  <a:avLst/>
                  <a:gdLst>
                    <a:gd name="T0" fmla="*/ 0 w 27"/>
                    <a:gd name="T1" fmla="*/ 0 h 17"/>
                    <a:gd name="T2" fmla="*/ 7 w 27"/>
                    <a:gd name="T3" fmla="*/ 3 h 17"/>
                    <a:gd name="T4" fmla="*/ 14 w 27"/>
                    <a:gd name="T5" fmla="*/ 6 h 17"/>
                    <a:gd name="T6" fmla="*/ 27 w 27"/>
                    <a:gd name="T7" fmla="*/ 17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17">
                      <a:moveTo>
                        <a:pt x="0" y="0"/>
                      </a:moveTo>
                      <a:lnTo>
                        <a:pt x="7" y="3"/>
                      </a:lnTo>
                      <a:lnTo>
                        <a:pt x="14" y="6"/>
                      </a:lnTo>
                      <a:lnTo>
                        <a:pt x="27" y="17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47" name="Group 265">
                <a:extLst>
                  <a:ext uri="{FF2B5EF4-FFF2-40B4-BE49-F238E27FC236}">
                    <a16:creationId xmlns:a16="http://schemas.microsoft.com/office/drawing/2014/main" id="{83785B01-F04A-4092-8D3F-05208B9C95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5" y="2916"/>
                <a:ext cx="24" cy="26"/>
                <a:chOff x="4385" y="2916"/>
                <a:chExt cx="24" cy="26"/>
              </a:xfrm>
            </p:grpSpPr>
            <p:sp>
              <p:nvSpPr>
                <p:cNvPr id="16636" name="Freeform 266">
                  <a:extLst>
                    <a:ext uri="{FF2B5EF4-FFF2-40B4-BE49-F238E27FC236}">
                      <a16:creationId xmlns:a16="http://schemas.microsoft.com/office/drawing/2014/main" id="{A20022C0-2AC7-4C23-9573-967CDD1799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85" y="2916"/>
                  <a:ext cx="24" cy="26"/>
                </a:xfrm>
                <a:custGeom>
                  <a:avLst/>
                  <a:gdLst>
                    <a:gd name="T0" fmla="*/ 0 w 24"/>
                    <a:gd name="T1" fmla="*/ 0 h 26"/>
                    <a:gd name="T2" fmla="*/ 5 w 24"/>
                    <a:gd name="T3" fmla="*/ 6 h 26"/>
                    <a:gd name="T4" fmla="*/ 10 w 24"/>
                    <a:gd name="T5" fmla="*/ 13 h 26"/>
                    <a:gd name="T6" fmla="*/ 24 w 24"/>
                    <a:gd name="T7" fmla="*/ 26 h 26"/>
                    <a:gd name="T8" fmla="*/ 0 w 24"/>
                    <a:gd name="T9" fmla="*/ 0 h 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26">
                      <a:moveTo>
                        <a:pt x="0" y="0"/>
                      </a:moveTo>
                      <a:lnTo>
                        <a:pt x="5" y="6"/>
                      </a:lnTo>
                      <a:lnTo>
                        <a:pt x="10" y="13"/>
                      </a:lnTo>
                      <a:lnTo>
                        <a:pt x="24" y="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37" name="Freeform 267">
                  <a:extLst>
                    <a:ext uri="{FF2B5EF4-FFF2-40B4-BE49-F238E27FC236}">
                      <a16:creationId xmlns:a16="http://schemas.microsoft.com/office/drawing/2014/main" id="{6F297172-5CF7-4FE5-AAF5-39FBEF93E4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85" y="2916"/>
                  <a:ext cx="24" cy="26"/>
                </a:xfrm>
                <a:custGeom>
                  <a:avLst/>
                  <a:gdLst>
                    <a:gd name="T0" fmla="*/ 0 w 24"/>
                    <a:gd name="T1" fmla="*/ 0 h 26"/>
                    <a:gd name="T2" fmla="*/ 5 w 24"/>
                    <a:gd name="T3" fmla="*/ 6 h 26"/>
                    <a:gd name="T4" fmla="*/ 10 w 24"/>
                    <a:gd name="T5" fmla="*/ 13 h 26"/>
                    <a:gd name="T6" fmla="*/ 24 w 24"/>
                    <a:gd name="T7" fmla="*/ 26 h 2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26">
                      <a:moveTo>
                        <a:pt x="0" y="0"/>
                      </a:moveTo>
                      <a:lnTo>
                        <a:pt x="5" y="6"/>
                      </a:lnTo>
                      <a:lnTo>
                        <a:pt x="10" y="13"/>
                      </a:lnTo>
                      <a:lnTo>
                        <a:pt x="24" y="26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48" name="Group 268">
                <a:extLst>
                  <a:ext uri="{FF2B5EF4-FFF2-40B4-BE49-F238E27FC236}">
                    <a16:creationId xmlns:a16="http://schemas.microsoft.com/office/drawing/2014/main" id="{37D0EE20-4054-401D-AFC5-FD5DABC60E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04" y="2943"/>
                <a:ext cx="27" cy="28"/>
                <a:chOff x="4404" y="2943"/>
                <a:chExt cx="27" cy="28"/>
              </a:xfrm>
            </p:grpSpPr>
            <p:sp>
              <p:nvSpPr>
                <p:cNvPr id="16634" name="Freeform 269">
                  <a:extLst>
                    <a:ext uri="{FF2B5EF4-FFF2-40B4-BE49-F238E27FC236}">
                      <a16:creationId xmlns:a16="http://schemas.microsoft.com/office/drawing/2014/main" id="{61107DD2-234B-47D8-9E6A-1E314ADEEA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04" y="2943"/>
                  <a:ext cx="27" cy="28"/>
                </a:xfrm>
                <a:custGeom>
                  <a:avLst/>
                  <a:gdLst>
                    <a:gd name="T0" fmla="*/ 0 w 27"/>
                    <a:gd name="T1" fmla="*/ 0 h 28"/>
                    <a:gd name="T2" fmla="*/ 15 w 27"/>
                    <a:gd name="T3" fmla="*/ 13 h 28"/>
                    <a:gd name="T4" fmla="*/ 27 w 27"/>
                    <a:gd name="T5" fmla="*/ 28 h 28"/>
                    <a:gd name="T6" fmla="*/ 0 w 27"/>
                    <a:gd name="T7" fmla="*/ 0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8">
                      <a:moveTo>
                        <a:pt x="0" y="0"/>
                      </a:moveTo>
                      <a:lnTo>
                        <a:pt x="15" y="13"/>
                      </a:lnTo>
                      <a:lnTo>
                        <a:pt x="27" y="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35" name="Freeform 270">
                  <a:extLst>
                    <a:ext uri="{FF2B5EF4-FFF2-40B4-BE49-F238E27FC236}">
                      <a16:creationId xmlns:a16="http://schemas.microsoft.com/office/drawing/2014/main" id="{91B5CAE1-42D4-4167-9C48-5201FE5DD5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04" y="2943"/>
                  <a:ext cx="27" cy="28"/>
                </a:xfrm>
                <a:custGeom>
                  <a:avLst/>
                  <a:gdLst>
                    <a:gd name="T0" fmla="*/ 0 w 27"/>
                    <a:gd name="T1" fmla="*/ 0 h 28"/>
                    <a:gd name="T2" fmla="*/ 15 w 27"/>
                    <a:gd name="T3" fmla="*/ 13 h 28"/>
                    <a:gd name="T4" fmla="*/ 27 w 27"/>
                    <a:gd name="T5" fmla="*/ 28 h 2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8">
                      <a:moveTo>
                        <a:pt x="0" y="0"/>
                      </a:moveTo>
                      <a:lnTo>
                        <a:pt x="15" y="13"/>
                      </a:lnTo>
                      <a:lnTo>
                        <a:pt x="27" y="28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49" name="Group 271">
                <a:extLst>
                  <a:ext uri="{FF2B5EF4-FFF2-40B4-BE49-F238E27FC236}">
                    <a16:creationId xmlns:a16="http://schemas.microsoft.com/office/drawing/2014/main" id="{0589B9B0-A664-4944-8420-04C5540537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29" y="2972"/>
                <a:ext cx="24" cy="22"/>
                <a:chOff x="4429" y="2972"/>
                <a:chExt cx="24" cy="22"/>
              </a:xfrm>
            </p:grpSpPr>
            <p:sp>
              <p:nvSpPr>
                <p:cNvPr id="16632" name="Freeform 272">
                  <a:extLst>
                    <a:ext uri="{FF2B5EF4-FFF2-40B4-BE49-F238E27FC236}">
                      <a16:creationId xmlns:a16="http://schemas.microsoft.com/office/drawing/2014/main" id="{94989AA5-D81E-409E-8DE4-BF61221C44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29" y="2972"/>
                  <a:ext cx="24" cy="22"/>
                </a:xfrm>
                <a:custGeom>
                  <a:avLst/>
                  <a:gdLst>
                    <a:gd name="T0" fmla="*/ 0 w 24"/>
                    <a:gd name="T1" fmla="*/ 0 h 22"/>
                    <a:gd name="T2" fmla="*/ 10 w 24"/>
                    <a:gd name="T3" fmla="*/ 12 h 22"/>
                    <a:gd name="T4" fmla="*/ 19 w 24"/>
                    <a:gd name="T5" fmla="*/ 17 h 22"/>
                    <a:gd name="T6" fmla="*/ 24 w 24"/>
                    <a:gd name="T7" fmla="*/ 22 h 22"/>
                    <a:gd name="T8" fmla="*/ 0 w 24"/>
                    <a:gd name="T9" fmla="*/ 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22">
                      <a:moveTo>
                        <a:pt x="0" y="0"/>
                      </a:moveTo>
                      <a:lnTo>
                        <a:pt x="10" y="12"/>
                      </a:lnTo>
                      <a:lnTo>
                        <a:pt x="19" y="17"/>
                      </a:lnTo>
                      <a:lnTo>
                        <a:pt x="24" y="2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33" name="Freeform 273">
                  <a:extLst>
                    <a:ext uri="{FF2B5EF4-FFF2-40B4-BE49-F238E27FC236}">
                      <a16:creationId xmlns:a16="http://schemas.microsoft.com/office/drawing/2014/main" id="{E783736A-B1D2-4CA4-8A78-533FE4E421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29" y="2972"/>
                  <a:ext cx="24" cy="22"/>
                </a:xfrm>
                <a:custGeom>
                  <a:avLst/>
                  <a:gdLst>
                    <a:gd name="T0" fmla="*/ 0 w 24"/>
                    <a:gd name="T1" fmla="*/ 0 h 22"/>
                    <a:gd name="T2" fmla="*/ 10 w 24"/>
                    <a:gd name="T3" fmla="*/ 12 h 22"/>
                    <a:gd name="T4" fmla="*/ 19 w 24"/>
                    <a:gd name="T5" fmla="*/ 17 h 22"/>
                    <a:gd name="T6" fmla="*/ 24 w 24"/>
                    <a:gd name="T7" fmla="*/ 22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22">
                      <a:moveTo>
                        <a:pt x="0" y="0"/>
                      </a:moveTo>
                      <a:lnTo>
                        <a:pt x="10" y="12"/>
                      </a:lnTo>
                      <a:lnTo>
                        <a:pt x="19" y="17"/>
                      </a:lnTo>
                      <a:lnTo>
                        <a:pt x="24" y="22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50" name="Group 274">
                <a:extLst>
                  <a:ext uri="{FF2B5EF4-FFF2-40B4-BE49-F238E27FC236}">
                    <a16:creationId xmlns:a16="http://schemas.microsoft.com/office/drawing/2014/main" id="{0E4B3CF6-32DC-4D2E-ACB0-8755D01F67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53" y="2994"/>
                <a:ext cx="30" cy="12"/>
                <a:chOff x="4453" y="2994"/>
                <a:chExt cx="30" cy="12"/>
              </a:xfrm>
            </p:grpSpPr>
            <p:sp>
              <p:nvSpPr>
                <p:cNvPr id="16630" name="Freeform 275">
                  <a:extLst>
                    <a:ext uri="{FF2B5EF4-FFF2-40B4-BE49-F238E27FC236}">
                      <a16:creationId xmlns:a16="http://schemas.microsoft.com/office/drawing/2014/main" id="{2304486C-CC51-4471-A0CB-BC1C7F5661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53" y="2994"/>
                  <a:ext cx="30" cy="12"/>
                </a:xfrm>
                <a:custGeom>
                  <a:avLst/>
                  <a:gdLst>
                    <a:gd name="T0" fmla="*/ 0 w 30"/>
                    <a:gd name="T1" fmla="*/ 0 h 12"/>
                    <a:gd name="T2" fmla="*/ 15 w 30"/>
                    <a:gd name="T3" fmla="*/ 8 h 12"/>
                    <a:gd name="T4" fmla="*/ 22 w 30"/>
                    <a:gd name="T5" fmla="*/ 11 h 12"/>
                    <a:gd name="T6" fmla="*/ 30 w 30"/>
                    <a:gd name="T7" fmla="*/ 12 h 12"/>
                    <a:gd name="T8" fmla="*/ 0 w 30"/>
                    <a:gd name="T9" fmla="*/ 0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" h="12">
                      <a:moveTo>
                        <a:pt x="0" y="0"/>
                      </a:moveTo>
                      <a:lnTo>
                        <a:pt x="15" y="8"/>
                      </a:lnTo>
                      <a:lnTo>
                        <a:pt x="22" y="11"/>
                      </a:lnTo>
                      <a:lnTo>
                        <a:pt x="30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31" name="Freeform 276">
                  <a:extLst>
                    <a:ext uri="{FF2B5EF4-FFF2-40B4-BE49-F238E27FC236}">
                      <a16:creationId xmlns:a16="http://schemas.microsoft.com/office/drawing/2014/main" id="{3DFD8D01-6E70-4EE7-A0A1-EFEAF74406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53" y="2994"/>
                  <a:ext cx="30" cy="12"/>
                </a:xfrm>
                <a:custGeom>
                  <a:avLst/>
                  <a:gdLst>
                    <a:gd name="T0" fmla="*/ 0 w 30"/>
                    <a:gd name="T1" fmla="*/ 0 h 12"/>
                    <a:gd name="T2" fmla="*/ 15 w 30"/>
                    <a:gd name="T3" fmla="*/ 8 h 12"/>
                    <a:gd name="T4" fmla="*/ 22 w 30"/>
                    <a:gd name="T5" fmla="*/ 11 h 12"/>
                    <a:gd name="T6" fmla="*/ 30 w 30"/>
                    <a:gd name="T7" fmla="*/ 12 h 1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0" h="12">
                      <a:moveTo>
                        <a:pt x="0" y="0"/>
                      </a:moveTo>
                      <a:lnTo>
                        <a:pt x="15" y="8"/>
                      </a:lnTo>
                      <a:lnTo>
                        <a:pt x="22" y="11"/>
                      </a:lnTo>
                      <a:lnTo>
                        <a:pt x="30" y="12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51" name="Group 277">
                <a:extLst>
                  <a:ext uri="{FF2B5EF4-FFF2-40B4-BE49-F238E27FC236}">
                    <a16:creationId xmlns:a16="http://schemas.microsoft.com/office/drawing/2014/main" id="{6D5576B0-3EE8-418B-A7FC-64E8F815FF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83" y="3004"/>
                <a:ext cx="24" cy="5"/>
                <a:chOff x="4483" y="3004"/>
                <a:chExt cx="24" cy="5"/>
              </a:xfrm>
            </p:grpSpPr>
            <p:sp>
              <p:nvSpPr>
                <p:cNvPr id="16628" name="Freeform 278">
                  <a:extLst>
                    <a:ext uri="{FF2B5EF4-FFF2-40B4-BE49-F238E27FC236}">
                      <a16:creationId xmlns:a16="http://schemas.microsoft.com/office/drawing/2014/main" id="{7F5DCAD2-8A88-4C10-8C41-6F3E90F594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83" y="3004"/>
                  <a:ext cx="24" cy="5"/>
                </a:xfrm>
                <a:custGeom>
                  <a:avLst/>
                  <a:gdLst>
                    <a:gd name="T0" fmla="*/ 0 w 24"/>
                    <a:gd name="T1" fmla="*/ 2 h 5"/>
                    <a:gd name="T2" fmla="*/ 5 w 24"/>
                    <a:gd name="T3" fmla="*/ 5 h 5"/>
                    <a:gd name="T4" fmla="*/ 12 w 24"/>
                    <a:gd name="T5" fmla="*/ 2 h 5"/>
                    <a:gd name="T6" fmla="*/ 24 w 24"/>
                    <a:gd name="T7" fmla="*/ 0 h 5"/>
                    <a:gd name="T8" fmla="*/ 0 w 24"/>
                    <a:gd name="T9" fmla="*/ 2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5">
                      <a:moveTo>
                        <a:pt x="0" y="2"/>
                      </a:moveTo>
                      <a:lnTo>
                        <a:pt x="5" y="5"/>
                      </a:lnTo>
                      <a:lnTo>
                        <a:pt x="12" y="2"/>
                      </a:lnTo>
                      <a:lnTo>
                        <a:pt x="24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29" name="Freeform 279">
                  <a:extLst>
                    <a:ext uri="{FF2B5EF4-FFF2-40B4-BE49-F238E27FC236}">
                      <a16:creationId xmlns:a16="http://schemas.microsoft.com/office/drawing/2014/main" id="{2883DEBE-CAD9-4D74-9C3E-CDB96DE36C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83" y="3004"/>
                  <a:ext cx="24" cy="5"/>
                </a:xfrm>
                <a:custGeom>
                  <a:avLst/>
                  <a:gdLst>
                    <a:gd name="T0" fmla="*/ 0 w 24"/>
                    <a:gd name="T1" fmla="*/ 2 h 5"/>
                    <a:gd name="T2" fmla="*/ 5 w 24"/>
                    <a:gd name="T3" fmla="*/ 5 h 5"/>
                    <a:gd name="T4" fmla="*/ 12 w 24"/>
                    <a:gd name="T5" fmla="*/ 2 h 5"/>
                    <a:gd name="T6" fmla="*/ 24 w 24"/>
                    <a:gd name="T7" fmla="*/ 0 h 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5">
                      <a:moveTo>
                        <a:pt x="0" y="2"/>
                      </a:moveTo>
                      <a:lnTo>
                        <a:pt x="5" y="5"/>
                      </a:lnTo>
                      <a:lnTo>
                        <a:pt x="12" y="2"/>
                      </a:lnTo>
                      <a:lnTo>
                        <a:pt x="24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52" name="Group 280">
                <a:extLst>
                  <a:ext uri="{FF2B5EF4-FFF2-40B4-BE49-F238E27FC236}">
                    <a16:creationId xmlns:a16="http://schemas.microsoft.com/office/drawing/2014/main" id="{6EF1133A-C77A-4CA5-8B65-5B296BCF99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07" y="2990"/>
                <a:ext cx="25" cy="14"/>
                <a:chOff x="4507" y="2990"/>
                <a:chExt cx="25" cy="14"/>
              </a:xfrm>
            </p:grpSpPr>
            <p:sp>
              <p:nvSpPr>
                <p:cNvPr id="16626" name="Freeform 281">
                  <a:extLst>
                    <a:ext uri="{FF2B5EF4-FFF2-40B4-BE49-F238E27FC236}">
                      <a16:creationId xmlns:a16="http://schemas.microsoft.com/office/drawing/2014/main" id="{3CEFC37A-DD5E-470D-B821-03FD909EC2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07" y="2990"/>
                  <a:ext cx="25" cy="14"/>
                </a:xfrm>
                <a:custGeom>
                  <a:avLst/>
                  <a:gdLst>
                    <a:gd name="T0" fmla="*/ 0 w 25"/>
                    <a:gd name="T1" fmla="*/ 14 h 14"/>
                    <a:gd name="T2" fmla="*/ 13 w 25"/>
                    <a:gd name="T3" fmla="*/ 9 h 14"/>
                    <a:gd name="T4" fmla="*/ 25 w 25"/>
                    <a:gd name="T5" fmla="*/ 0 h 14"/>
                    <a:gd name="T6" fmla="*/ 0 w 25"/>
                    <a:gd name="T7" fmla="*/ 14 h 1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4">
                      <a:moveTo>
                        <a:pt x="0" y="14"/>
                      </a:moveTo>
                      <a:lnTo>
                        <a:pt x="13" y="9"/>
                      </a:lnTo>
                      <a:lnTo>
                        <a:pt x="25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27" name="Freeform 282">
                  <a:extLst>
                    <a:ext uri="{FF2B5EF4-FFF2-40B4-BE49-F238E27FC236}">
                      <a16:creationId xmlns:a16="http://schemas.microsoft.com/office/drawing/2014/main" id="{2D319FF2-7F51-40F1-86BD-5C0C436F32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07" y="2990"/>
                  <a:ext cx="25" cy="14"/>
                </a:xfrm>
                <a:custGeom>
                  <a:avLst/>
                  <a:gdLst>
                    <a:gd name="T0" fmla="*/ 0 w 25"/>
                    <a:gd name="T1" fmla="*/ 14 h 14"/>
                    <a:gd name="T2" fmla="*/ 13 w 25"/>
                    <a:gd name="T3" fmla="*/ 9 h 14"/>
                    <a:gd name="T4" fmla="*/ 25 w 25"/>
                    <a:gd name="T5" fmla="*/ 0 h 1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14">
                      <a:moveTo>
                        <a:pt x="0" y="14"/>
                      </a:moveTo>
                      <a:lnTo>
                        <a:pt x="13" y="9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53" name="Group 283">
                <a:extLst>
                  <a:ext uri="{FF2B5EF4-FFF2-40B4-BE49-F238E27FC236}">
                    <a16:creationId xmlns:a16="http://schemas.microsoft.com/office/drawing/2014/main" id="{334E1251-D8D5-4243-A976-5656F48B9C8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4" y="2965"/>
                <a:ext cx="30" cy="25"/>
                <a:chOff x="4534" y="2965"/>
                <a:chExt cx="30" cy="25"/>
              </a:xfrm>
            </p:grpSpPr>
            <p:sp>
              <p:nvSpPr>
                <p:cNvPr id="16624" name="Freeform 284">
                  <a:extLst>
                    <a:ext uri="{FF2B5EF4-FFF2-40B4-BE49-F238E27FC236}">
                      <a16:creationId xmlns:a16="http://schemas.microsoft.com/office/drawing/2014/main" id="{B95A8F08-22FC-46F2-A8ED-CD0BFD6EA5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34" y="2965"/>
                  <a:ext cx="30" cy="25"/>
                </a:xfrm>
                <a:custGeom>
                  <a:avLst/>
                  <a:gdLst>
                    <a:gd name="T0" fmla="*/ 0 w 30"/>
                    <a:gd name="T1" fmla="*/ 25 h 25"/>
                    <a:gd name="T2" fmla="*/ 8 w 30"/>
                    <a:gd name="T3" fmla="*/ 20 h 25"/>
                    <a:gd name="T4" fmla="*/ 15 w 30"/>
                    <a:gd name="T5" fmla="*/ 15 h 25"/>
                    <a:gd name="T6" fmla="*/ 30 w 30"/>
                    <a:gd name="T7" fmla="*/ 0 h 25"/>
                    <a:gd name="T8" fmla="*/ 0 w 30"/>
                    <a:gd name="T9" fmla="*/ 25 h 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" h="25">
                      <a:moveTo>
                        <a:pt x="0" y="25"/>
                      </a:moveTo>
                      <a:lnTo>
                        <a:pt x="8" y="20"/>
                      </a:lnTo>
                      <a:lnTo>
                        <a:pt x="15" y="15"/>
                      </a:lnTo>
                      <a:lnTo>
                        <a:pt x="30" y="0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25" name="Freeform 285">
                  <a:extLst>
                    <a:ext uri="{FF2B5EF4-FFF2-40B4-BE49-F238E27FC236}">
                      <a16:creationId xmlns:a16="http://schemas.microsoft.com/office/drawing/2014/main" id="{B53107DB-0992-4E21-8497-4E0E370CBE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34" y="2965"/>
                  <a:ext cx="30" cy="25"/>
                </a:xfrm>
                <a:custGeom>
                  <a:avLst/>
                  <a:gdLst>
                    <a:gd name="T0" fmla="*/ 0 w 30"/>
                    <a:gd name="T1" fmla="*/ 25 h 25"/>
                    <a:gd name="T2" fmla="*/ 8 w 30"/>
                    <a:gd name="T3" fmla="*/ 20 h 25"/>
                    <a:gd name="T4" fmla="*/ 15 w 30"/>
                    <a:gd name="T5" fmla="*/ 15 h 25"/>
                    <a:gd name="T6" fmla="*/ 30 w 30"/>
                    <a:gd name="T7" fmla="*/ 0 h 2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0" h="25">
                      <a:moveTo>
                        <a:pt x="0" y="25"/>
                      </a:moveTo>
                      <a:lnTo>
                        <a:pt x="8" y="20"/>
                      </a:lnTo>
                      <a:lnTo>
                        <a:pt x="15" y="15"/>
                      </a:lnTo>
                      <a:lnTo>
                        <a:pt x="30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54" name="Group 286">
                <a:extLst>
                  <a:ext uri="{FF2B5EF4-FFF2-40B4-BE49-F238E27FC236}">
                    <a16:creationId xmlns:a16="http://schemas.microsoft.com/office/drawing/2014/main" id="{5A53F5D6-5922-42CB-B4CB-39D13933C3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64" y="2934"/>
                <a:ext cx="68" cy="37"/>
                <a:chOff x="4564" y="2934"/>
                <a:chExt cx="68" cy="37"/>
              </a:xfrm>
            </p:grpSpPr>
            <p:sp>
              <p:nvSpPr>
                <p:cNvPr id="16622" name="Freeform 287">
                  <a:extLst>
                    <a:ext uri="{FF2B5EF4-FFF2-40B4-BE49-F238E27FC236}">
                      <a16:creationId xmlns:a16="http://schemas.microsoft.com/office/drawing/2014/main" id="{B56535E7-B140-47CA-9C72-1735E3CB41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64" y="2934"/>
                  <a:ext cx="68" cy="37"/>
                </a:xfrm>
                <a:custGeom>
                  <a:avLst/>
                  <a:gdLst>
                    <a:gd name="T0" fmla="*/ 0 w 68"/>
                    <a:gd name="T1" fmla="*/ 37 h 37"/>
                    <a:gd name="T2" fmla="*/ 14 w 68"/>
                    <a:gd name="T3" fmla="*/ 26 h 37"/>
                    <a:gd name="T4" fmla="*/ 29 w 68"/>
                    <a:gd name="T5" fmla="*/ 16 h 37"/>
                    <a:gd name="T6" fmla="*/ 44 w 68"/>
                    <a:gd name="T7" fmla="*/ 8 h 37"/>
                    <a:gd name="T8" fmla="*/ 61 w 68"/>
                    <a:gd name="T9" fmla="*/ 0 h 37"/>
                    <a:gd name="T10" fmla="*/ 66 w 68"/>
                    <a:gd name="T11" fmla="*/ 0 h 37"/>
                    <a:gd name="T12" fmla="*/ 68 w 68"/>
                    <a:gd name="T13" fmla="*/ 0 h 37"/>
                    <a:gd name="T14" fmla="*/ 0 w 68"/>
                    <a:gd name="T15" fmla="*/ 37 h 3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8" h="37">
                      <a:moveTo>
                        <a:pt x="0" y="37"/>
                      </a:moveTo>
                      <a:lnTo>
                        <a:pt x="14" y="26"/>
                      </a:lnTo>
                      <a:lnTo>
                        <a:pt x="29" y="16"/>
                      </a:lnTo>
                      <a:lnTo>
                        <a:pt x="44" y="8"/>
                      </a:lnTo>
                      <a:lnTo>
                        <a:pt x="61" y="0"/>
                      </a:lnTo>
                      <a:lnTo>
                        <a:pt x="66" y="0"/>
                      </a:lnTo>
                      <a:lnTo>
                        <a:pt x="68" y="0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23" name="Freeform 288">
                  <a:extLst>
                    <a:ext uri="{FF2B5EF4-FFF2-40B4-BE49-F238E27FC236}">
                      <a16:creationId xmlns:a16="http://schemas.microsoft.com/office/drawing/2014/main" id="{F7B2406C-CBC7-4EAB-A2FE-23E59BA2FC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64" y="2934"/>
                  <a:ext cx="68" cy="37"/>
                </a:xfrm>
                <a:custGeom>
                  <a:avLst/>
                  <a:gdLst>
                    <a:gd name="T0" fmla="*/ 0 w 68"/>
                    <a:gd name="T1" fmla="*/ 37 h 37"/>
                    <a:gd name="T2" fmla="*/ 14 w 68"/>
                    <a:gd name="T3" fmla="*/ 26 h 37"/>
                    <a:gd name="T4" fmla="*/ 29 w 68"/>
                    <a:gd name="T5" fmla="*/ 16 h 37"/>
                    <a:gd name="T6" fmla="*/ 44 w 68"/>
                    <a:gd name="T7" fmla="*/ 8 h 37"/>
                    <a:gd name="T8" fmla="*/ 61 w 68"/>
                    <a:gd name="T9" fmla="*/ 0 h 37"/>
                    <a:gd name="T10" fmla="*/ 66 w 68"/>
                    <a:gd name="T11" fmla="*/ 0 h 37"/>
                    <a:gd name="T12" fmla="*/ 68 w 68"/>
                    <a:gd name="T13" fmla="*/ 0 h 3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8" h="37">
                      <a:moveTo>
                        <a:pt x="0" y="37"/>
                      </a:moveTo>
                      <a:lnTo>
                        <a:pt x="14" y="26"/>
                      </a:lnTo>
                      <a:lnTo>
                        <a:pt x="29" y="16"/>
                      </a:lnTo>
                      <a:lnTo>
                        <a:pt x="44" y="8"/>
                      </a:lnTo>
                      <a:lnTo>
                        <a:pt x="61" y="0"/>
                      </a:lnTo>
                      <a:lnTo>
                        <a:pt x="66" y="0"/>
                      </a:lnTo>
                      <a:lnTo>
                        <a:pt x="68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55" name="Freeform 289">
                <a:extLst>
                  <a:ext uri="{FF2B5EF4-FFF2-40B4-BE49-F238E27FC236}">
                    <a16:creationId xmlns:a16="http://schemas.microsoft.com/office/drawing/2014/main" id="{5EBC0C96-C1DC-4A2A-AA6F-3442170CF7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8" y="2913"/>
                <a:ext cx="105" cy="43"/>
              </a:xfrm>
              <a:custGeom>
                <a:avLst/>
                <a:gdLst>
                  <a:gd name="T0" fmla="*/ 24 w 105"/>
                  <a:gd name="T1" fmla="*/ 43 h 43"/>
                  <a:gd name="T2" fmla="*/ 105 w 105"/>
                  <a:gd name="T3" fmla="*/ 13 h 43"/>
                  <a:gd name="T4" fmla="*/ 0 w 105"/>
                  <a:gd name="T5" fmla="*/ 0 h 43"/>
                  <a:gd name="T6" fmla="*/ 24 w 105"/>
                  <a:gd name="T7" fmla="*/ 43 h 4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5" h="43">
                    <a:moveTo>
                      <a:pt x="24" y="43"/>
                    </a:moveTo>
                    <a:lnTo>
                      <a:pt x="105" y="13"/>
                    </a:lnTo>
                    <a:lnTo>
                      <a:pt x="0" y="0"/>
                    </a:lnTo>
                    <a:lnTo>
                      <a:pt x="24" y="43"/>
                    </a:lnTo>
                    <a:close/>
                  </a:path>
                </a:pathLst>
              </a:custGeom>
              <a:solidFill>
                <a:srgbClr val="FF0000"/>
              </a:solidFill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456" name="Group 290">
                <a:extLst>
                  <a:ext uri="{FF2B5EF4-FFF2-40B4-BE49-F238E27FC236}">
                    <a16:creationId xmlns:a16="http://schemas.microsoft.com/office/drawing/2014/main" id="{BB0F9CDF-C46C-4177-9F9C-E349B2D8BE6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44" y="2977"/>
                <a:ext cx="27" cy="8"/>
                <a:chOff x="3144" y="2977"/>
                <a:chExt cx="27" cy="8"/>
              </a:xfrm>
            </p:grpSpPr>
            <p:sp>
              <p:nvSpPr>
                <p:cNvPr id="16620" name="Freeform 291">
                  <a:extLst>
                    <a:ext uri="{FF2B5EF4-FFF2-40B4-BE49-F238E27FC236}">
                      <a16:creationId xmlns:a16="http://schemas.microsoft.com/office/drawing/2014/main" id="{2C7CD003-1FE9-445D-9711-A13FBA33FC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44" y="2977"/>
                  <a:ext cx="27" cy="8"/>
                </a:xfrm>
                <a:custGeom>
                  <a:avLst/>
                  <a:gdLst>
                    <a:gd name="T0" fmla="*/ 0 w 27"/>
                    <a:gd name="T1" fmla="*/ 0 h 8"/>
                    <a:gd name="T2" fmla="*/ 12 w 27"/>
                    <a:gd name="T3" fmla="*/ 6 h 8"/>
                    <a:gd name="T4" fmla="*/ 27 w 27"/>
                    <a:gd name="T5" fmla="*/ 8 h 8"/>
                    <a:gd name="T6" fmla="*/ 0 w 27"/>
                    <a:gd name="T7" fmla="*/ 0 h 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8">
                      <a:moveTo>
                        <a:pt x="0" y="0"/>
                      </a:moveTo>
                      <a:lnTo>
                        <a:pt x="12" y="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21" name="Freeform 292">
                  <a:extLst>
                    <a:ext uri="{FF2B5EF4-FFF2-40B4-BE49-F238E27FC236}">
                      <a16:creationId xmlns:a16="http://schemas.microsoft.com/office/drawing/2014/main" id="{CDE1CB16-805D-4EDC-95BA-9743773717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44" y="2977"/>
                  <a:ext cx="27" cy="8"/>
                </a:xfrm>
                <a:custGeom>
                  <a:avLst/>
                  <a:gdLst>
                    <a:gd name="T0" fmla="*/ 0 w 27"/>
                    <a:gd name="T1" fmla="*/ 0 h 8"/>
                    <a:gd name="T2" fmla="*/ 12 w 27"/>
                    <a:gd name="T3" fmla="*/ 6 h 8"/>
                    <a:gd name="T4" fmla="*/ 27 w 27"/>
                    <a:gd name="T5" fmla="*/ 8 h 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8">
                      <a:moveTo>
                        <a:pt x="0" y="0"/>
                      </a:moveTo>
                      <a:lnTo>
                        <a:pt x="12" y="6"/>
                      </a:lnTo>
                      <a:lnTo>
                        <a:pt x="27" y="8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57" name="Group 293">
                <a:extLst>
                  <a:ext uri="{FF2B5EF4-FFF2-40B4-BE49-F238E27FC236}">
                    <a16:creationId xmlns:a16="http://schemas.microsoft.com/office/drawing/2014/main" id="{24405966-FEAD-4533-A37C-DECDD09601E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71" y="2981"/>
                <a:ext cx="27" cy="4"/>
                <a:chOff x="3171" y="2981"/>
                <a:chExt cx="27" cy="4"/>
              </a:xfrm>
            </p:grpSpPr>
            <p:sp>
              <p:nvSpPr>
                <p:cNvPr id="16618" name="Freeform 294">
                  <a:extLst>
                    <a:ext uri="{FF2B5EF4-FFF2-40B4-BE49-F238E27FC236}">
                      <a16:creationId xmlns:a16="http://schemas.microsoft.com/office/drawing/2014/main" id="{54B7DAE1-C9C6-4AF3-A259-390FBF196F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71" y="2981"/>
                  <a:ext cx="27" cy="4"/>
                </a:xfrm>
                <a:custGeom>
                  <a:avLst/>
                  <a:gdLst>
                    <a:gd name="T0" fmla="*/ 0 w 27"/>
                    <a:gd name="T1" fmla="*/ 4 h 4"/>
                    <a:gd name="T2" fmla="*/ 12 w 27"/>
                    <a:gd name="T3" fmla="*/ 3 h 4"/>
                    <a:gd name="T4" fmla="*/ 27 w 27"/>
                    <a:gd name="T5" fmla="*/ 0 h 4"/>
                    <a:gd name="T6" fmla="*/ 0 w 27"/>
                    <a:gd name="T7" fmla="*/ 4 h 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4">
                      <a:moveTo>
                        <a:pt x="0" y="4"/>
                      </a:moveTo>
                      <a:lnTo>
                        <a:pt x="12" y="3"/>
                      </a:lnTo>
                      <a:lnTo>
                        <a:pt x="27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19" name="Freeform 295">
                  <a:extLst>
                    <a:ext uri="{FF2B5EF4-FFF2-40B4-BE49-F238E27FC236}">
                      <a16:creationId xmlns:a16="http://schemas.microsoft.com/office/drawing/2014/main" id="{CBD2A022-289E-4947-A795-2A8A19349F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71" y="2981"/>
                  <a:ext cx="27" cy="4"/>
                </a:xfrm>
                <a:custGeom>
                  <a:avLst/>
                  <a:gdLst>
                    <a:gd name="T0" fmla="*/ 0 w 27"/>
                    <a:gd name="T1" fmla="*/ 4 h 4"/>
                    <a:gd name="T2" fmla="*/ 12 w 27"/>
                    <a:gd name="T3" fmla="*/ 3 h 4"/>
                    <a:gd name="T4" fmla="*/ 27 w 27"/>
                    <a:gd name="T5" fmla="*/ 0 h 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4">
                      <a:moveTo>
                        <a:pt x="0" y="4"/>
                      </a:moveTo>
                      <a:lnTo>
                        <a:pt x="12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58" name="Group 296">
                <a:extLst>
                  <a:ext uri="{FF2B5EF4-FFF2-40B4-BE49-F238E27FC236}">
                    <a16:creationId xmlns:a16="http://schemas.microsoft.com/office/drawing/2014/main" id="{12D3B19F-3779-498B-B843-97AE7D4355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98" y="2965"/>
                <a:ext cx="27" cy="17"/>
                <a:chOff x="3198" y="2965"/>
                <a:chExt cx="27" cy="17"/>
              </a:xfrm>
            </p:grpSpPr>
            <p:sp>
              <p:nvSpPr>
                <p:cNvPr id="16616" name="Freeform 297">
                  <a:extLst>
                    <a:ext uri="{FF2B5EF4-FFF2-40B4-BE49-F238E27FC236}">
                      <a16:creationId xmlns:a16="http://schemas.microsoft.com/office/drawing/2014/main" id="{AA4046CE-461B-4505-BD8E-F789A3F15E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98" y="2965"/>
                  <a:ext cx="27" cy="17"/>
                </a:xfrm>
                <a:custGeom>
                  <a:avLst/>
                  <a:gdLst>
                    <a:gd name="T0" fmla="*/ 0 w 27"/>
                    <a:gd name="T1" fmla="*/ 17 h 17"/>
                    <a:gd name="T2" fmla="*/ 7 w 27"/>
                    <a:gd name="T3" fmla="*/ 12 h 17"/>
                    <a:gd name="T4" fmla="*/ 14 w 27"/>
                    <a:gd name="T5" fmla="*/ 9 h 17"/>
                    <a:gd name="T6" fmla="*/ 27 w 27"/>
                    <a:gd name="T7" fmla="*/ 0 h 17"/>
                    <a:gd name="T8" fmla="*/ 0 w 27"/>
                    <a:gd name="T9" fmla="*/ 17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" h="17">
                      <a:moveTo>
                        <a:pt x="0" y="17"/>
                      </a:moveTo>
                      <a:lnTo>
                        <a:pt x="7" y="12"/>
                      </a:lnTo>
                      <a:lnTo>
                        <a:pt x="14" y="9"/>
                      </a:lnTo>
                      <a:lnTo>
                        <a:pt x="27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17" name="Freeform 298">
                  <a:extLst>
                    <a:ext uri="{FF2B5EF4-FFF2-40B4-BE49-F238E27FC236}">
                      <a16:creationId xmlns:a16="http://schemas.microsoft.com/office/drawing/2014/main" id="{39FB054F-79D6-4266-9F2F-C0197A79DD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98" y="2965"/>
                  <a:ext cx="27" cy="17"/>
                </a:xfrm>
                <a:custGeom>
                  <a:avLst/>
                  <a:gdLst>
                    <a:gd name="T0" fmla="*/ 0 w 27"/>
                    <a:gd name="T1" fmla="*/ 17 h 17"/>
                    <a:gd name="T2" fmla="*/ 7 w 27"/>
                    <a:gd name="T3" fmla="*/ 12 h 17"/>
                    <a:gd name="T4" fmla="*/ 14 w 27"/>
                    <a:gd name="T5" fmla="*/ 9 h 17"/>
                    <a:gd name="T6" fmla="*/ 27 w 2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17">
                      <a:moveTo>
                        <a:pt x="0" y="17"/>
                      </a:moveTo>
                      <a:lnTo>
                        <a:pt x="7" y="12"/>
                      </a:lnTo>
                      <a:lnTo>
                        <a:pt x="14" y="9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59" name="Group 299">
                <a:extLst>
                  <a:ext uri="{FF2B5EF4-FFF2-40B4-BE49-F238E27FC236}">
                    <a16:creationId xmlns:a16="http://schemas.microsoft.com/office/drawing/2014/main" id="{A665D31C-A1DA-41E6-968C-EFA1430FB0A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25" y="2936"/>
                <a:ext cx="24" cy="28"/>
                <a:chOff x="3225" y="2936"/>
                <a:chExt cx="24" cy="28"/>
              </a:xfrm>
            </p:grpSpPr>
            <p:sp>
              <p:nvSpPr>
                <p:cNvPr id="16614" name="Freeform 300">
                  <a:extLst>
                    <a:ext uri="{FF2B5EF4-FFF2-40B4-BE49-F238E27FC236}">
                      <a16:creationId xmlns:a16="http://schemas.microsoft.com/office/drawing/2014/main" id="{B0F33200-B6AA-44CE-A8CC-96A5FFF75E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25" y="2936"/>
                  <a:ext cx="24" cy="28"/>
                </a:xfrm>
                <a:custGeom>
                  <a:avLst/>
                  <a:gdLst>
                    <a:gd name="T0" fmla="*/ 0 w 24"/>
                    <a:gd name="T1" fmla="*/ 28 h 28"/>
                    <a:gd name="T2" fmla="*/ 5 w 24"/>
                    <a:gd name="T3" fmla="*/ 21 h 28"/>
                    <a:gd name="T4" fmla="*/ 10 w 24"/>
                    <a:gd name="T5" fmla="*/ 15 h 28"/>
                    <a:gd name="T6" fmla="*/ 24 w 24"/>
                    <a:gd name="T7" fmla="*/ 0 h 28"/>
                    <a:gd name="T8" fmla="*/ 0 w 24"/>
                    <a:gd name="T9" fmla="*/ 28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28">
                      <a:moveTo>
                        <a:pt x="0" y="28"/>
                      </a:moveTo>
                      <a:lnTo>
                        <a:pt x="5" y="21"/>
                      </a:lnTo>
                      <a:lnTo>
                        <a:pt x="10" y="15"/>
                      </a:lnTo>
                      <a:lnTo>
                        <a:pt x="24" y="0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15" name="Freeform 301">
                  <a:extLst>
                    <a:ext uri="{FF2B5EF4-FFF2-40B4-BE49-F238E27FC236}">
                      <a16:creationId xmlns:a16="http://schemas.microsoft.com/office/drawing/2014/main" id="{64F90684-4D45-4048-A539-1F28656543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25" y="2936"/>
                  <a:ext cx="24" cy="28"/>
                </a:xfrm>
                <a:custGeom>
                  <a:avLst/>
                  <a:gdLst>
                    <a:gd name="T0" fmla="*/ 0 w 24"/>
                    <a:gd name="T1" fmla="*/ 28 h 28"/>
                    <a:gd name="T2" fmla="*/ 5 w 24"/>
                    <a:gd name="T3" fmla="*/ 21 h 28"/>
                    <a:gd name="T4" fmla="*/ 10 w 24"/>
                    <a:gd name="T5" fmla="*/ 15 h 28"/>
                    <a:gd name="T6" fmla="*/ 24 w 24"/>
                    <a:gd name="T7" fmla="*/ 0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28">
                      <a:moveTo>
                        <a:pt x="0" y="28"/>
                      </a:moveTo>
                      <a:lnTo>
                        <a:pt x="5" y="21"/>
                      </a:lnTo>
                      <a:lnTo>
                        <a:pt x="10" y="15"/>
                      </a:lnTo>
                      <a:lnTo>
                        <a:pt x="24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60" name="Group 302">
                <a:extLst>
                  <a:ext uri="{FF2B5EF4-FFF2-40B4-BE49-F238E27FC236}">
                    <a16:creationId xmlns:a16="http://schemas.microsoft.com/office/drawing/2014/main" id="{33A4D6C9-B17C-4183-93A0-1D082A1D85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54" y="2912"/>
                <a:ext cx="27" cy="27"/>
                <a:chOff x="3254" y="2912"/>
                <a:chExt cx="27" cy="27"/>
              </a:xfrm>
            </p:grpSpPr>
            <p:sp>
              <p:nvSpPr>
                <p:cNvPr id="16612" name="Freeform 303">
                  <a:extLst>
                    <a:ext uri="{FF2B5EF4-FFF2-40B4-BE49-F238E27FC236}">
                      <a16:creationId xmlns:a16="http://schemas.microsoft.com/office/drawing/2014/main" id="{56A0D3DB-4D5C-4D9F-AB8C-DFAB319221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54" y="2912"/>
                  <a:ext cx="27" cy="27"/>
                </a:xfrm>
                <a:custGeom>
                  <a:avLst/>
                  <a:gdLst>
                    <a:gd name="T0" fmla="*/ 0 w 27"/>
                    <a:gd name="T1" fmla="*/ 27 h 27"/>
                    <a:gd name="T2" fmla="*/ 12 w 27"/>
                    <a:gd name="T3" fmla="*/ 14 h 27"/>
                    <a:gd name="T4" fmla="*/ 27 w 27"/>
                    <a:gd name="T5" fmla="*/ 0 h 27"/>
                    <a:gd name="T6" fmla="*/ 0 w 27"/>
                    <a:gd name="T7" fmla="*/ 27 h 2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7">
                      <a:moveTo>
                        <a:pt x="0" y="27"/>
                      </a:moveTo>
                      <a:lnTo>
                        <a:pt x="12" y="14"/>
                      </a:lnTo>
                      <a:lnTo>
                        <a:pt x="27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13" name="Freeform 304">
                  <a:extLst>
                    <a:ext uri="{FF2B5EF4-FFF2-40B4-BE49-F238E27FC236}">
                      <a16:creationId xmlns:a16="http://schemas.microsoft.com/office/drawing/2014/main" id="{86065F9A-BF0D-4780-81D5-4058CE4A08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54" y="2912"/>
                  <a:ext cx="27" cy="27"/>
                </a:xfrm>
                <a:custGeom>
                  <a:avLst/>
                  <a:gdLst>
                    <a:gd name="T0" fmla="*/ 0 w 27"/>
                    <a:gd name="T1" fmla="*/ 27 h 27"/>
                    <a:gd name="T2" fmla="*/ 12 w 27"/>
                    <a:gd name="T3" fmla="*/ 14 h 27"/>
                    <a:gd name="T4" fmla="*/ 27 w 27"/>
                    <a:gd name="T5" fmla="*/ 0 h 2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7">
                      <a:moveTo>
                        <a:pt x="0" y="27"/>
                      </a:moveTo>
                      <a:lnTo>
                        <a:pt x="12" y="14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61" name="Group 305">
                <a:extLst>
                  <a:ext uri="{FF2B5EF4-FFF2-40B4-BE49-F238E27FC236}">
                    <a16:creationId xmlns:a16="http://schemas.microsoft.com/office/drawing/2014/main" id="{46B7C2AB-B9A9-4490-B0ED-0810CF89E3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84" y="2889"/>
                <a:ext cx="24" cy="23"/>
                <a:chOff x="3284" y="2889"/>
                <a:chExt cx="24" cy="23"/>
              </a:xfrm>
            </p:grpSpPr>
            <p:sp>
              <p:nvSpPr>
                <p:cNvPr id="16610" name="Freeform 306">
                  <a:extLst>
                    <a:ext uri="{FF2B5EF4-FFF2-40B4-BE49-F238E27FC236}">
                      <a16:creationId xmlns:a16="http://schemas.microsoft.com/office/drawing/2014/main" id="{BF29C476-DFD5-476D-A387-3085E998A8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84" y="2889"/>
                  <a:ext cx="24" cy="23"/>
                </a:xfrm>
                <a:custGeom>
                  <a:avLst/>
                  <a:gdLst>
                    <a:gd name="T0" fmla="*/ 0 w 24"/>
                    <a:gd name="T1" fmla="*/ 23 h 23"/>
                    <a:gd name="T2" fmla="*/ 12 w 24"/>
                    <a:gd name="T3" fmla="*/ 11 h 23"/>
                    <a:gd name="T4" fmla="*/ 19 w 24"/>
                    <a:gd name="T5" fmla="*/ 5 h 23"/>
                    <a:gd name="T6" fmla="*/ 24 w 24"/>
                    <a:gd name="T7" fmla="*/ 0 h 23"/>
                    <a:gd name="T8" fmla="*/ 0 w 24"/>
                    <a:gd name="T9" fmla="*/ 23 h 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23">
                      <a:moveTo>
                        <a:pt x="0" y="23"/>
                      </a:moveTo>
                      <a:lnTo>
                        <a:pt x="12" y="11"/>
                      </a:lnTo>
                      <a:lnTo>
                        <a:pt x="19" y="5"/>
                      </a:lnTo>
                      <a:lnTo>
                        <a:pt x="24" y="0"/>
                      </a:lnTo>
                      <a:lnTo>
                        <a:pt x="0" y="23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11" name="Freeform 307">
                  <a:extLst>
                    <a:ext uri="{FF2B5EF4-FFF2-40B4-BE49-F238E27FC236}">
                      <a16:creationId xmlns:a16="http://schemas.microsoft.com/office/drawing/2014/main" id="{329670DD-C352-44A7-95C9-A50BF8B5C5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84" y="2889"/>
                  <a:ext cx="24" cy="23"/>
                </a:xfrm>
                <a:custGeom>
                  <a:avLst/>
                  <a:gdLst>
                    <a:gd name="T0" fmla="*/ 0 w 24"/>
                    <a:gd name="T1" fmla="*/ 23 h 23"/>
                    <a:gd name="T2" fmla="*/ 12 w 24"/>
                    <a:gd name="T3" fmla="*/ 11 h 23"/>
                    <a:gd name="T4" fmla="*/ 19 w 24"/>
                    <a:gd name="T5" fmla="*/ 5 h 23"/>
                    <a:gd name="T6" fmla="*/ 24 w 24"/>
                    <a:gd name="T7" fmla="*/ 0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23">
                      <a:moveTo>
                        <a:pt x="0" y="23"/>
                      </a:moveTo>
                      <a:lnTo>
                        <a:pt x="12" y="11"/>
                      </a:lnTo>
                      <a:lnTo>
                        <a:pt x="19" y="5"/>
                      </a:lnTo>
                      <a:lnTo>
                        <a:pt x="24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62" name="Group 308">
                <a:extLst>
                  <a:ext uri="{FF2B5EF4-FFF2-40B4-BE49-F238E27FC236}">
                    <a16:creationId xmlns:a16="http://schemas.microsoft.com/office/drawing/2014/main" id="{7786C8A8-315E-4BA9-87A0-1E3BE96FAA2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08" y="2878"/>
                <a:ext cx="25" cy="11"/>
                <a:chOff x="3308" y="2878"/>
                <a:chExt cx="25" cy="11"/>
              </a:xfrm>
            </p:grpSpPr>
            <p:sp>
              <p:nvSpPr>
                <p:cNvPr id="16608" name="Freeform 309">
                  <a:extLst>
                    <a:ext uri="{FF2B5EF4-FFF2-40B4-BE49-F238E27FC236}">
                      <a16:creationId xmlns:a16="http://schemas.microsoft.com/office/drawing/2014/main" id="{F77D5308-199D-4AF0-A511-2C4EA40E8B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08" y="2878"/>
                  <a:ext cx="25" cy="11"/>
                </a:xfrm>
                <a:custGeom>
                  <a:avLst/>
                  <a:gdLst>
                    <a:gd name="T0" fmla="*/ 0 w 25"/>
                    <a:gd name="T1" fmla="*/ 11 h 11"/>
                    <a:gd name="T2" fmla="*/ 12 w 25"/>
                    <a:gd name="T3" fmla="*/ 4 h 11"/>
                    <a:gd name="T4" fmla="*/ 20 w 25"/>
                    <a:gd name="T5" fmla="*/ 2 h 11"/>
                    <a:gd name="T6" fmla="*/ 25 w 25"/>
                    <a:gd name="T7" fmla="*/ 0 h 11"/>
                    <a:gd name="T8" fmla="*/ 0 w 25"/>
                    <a:gd name="T9" fmla="*/ 11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11">
                      <a:moveTo>
                        <a:pt x="0" y="11"/>
                      </a:moveTo>
                      <a:lnTo>
                        <a:pt x="12" y="4"/>
                      </a:lnTo>
                      <a:lnTo>
                        <a:pt x="20" y="2"/>
                      </a:lnTo>
                      <a:lnTo>
                        <a:pt x="25" y="0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09" name="Freeform 310">
                  <a:extLst>
                    <a:ext uri="{FF2B5EF4-FFF2-40B4-BE49-F238E27FC236}">
                      <a16:creationId xmlns:a16="http://schemas.microsoft.com/office/drawing/2014/main" id="{6B5CFCD6-C9C4-4409-96A8-3AFBF02D89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08" y="2878"/>
                  <a:ext cx="25" cy="11"/>
                </a:xfrm>
                <a:custGeom>
                  <a:avLst/>
                  <a:gdLst>
                    <a:gd name="T0" fmla="*/ 0 w 25"/>
                    <a:gd name="T1" fmla="*/ 11 h 11"/>
                    <a:gd name="T2" fmla="*/ 12 w 25"/>
                    <a:gd name="T3" fmla="*/ 4 h 11"/>
                    <a:gd name="T4" fmla="*/ 20 w 25"/>
                    <a:gd name="T5" fmla="*/ 2 h 11"/>
                    <a:gd name="T6" fmla="*/ 25 w 25"/>
                    <a:gd name="T7" fmla="*/ 0 h 1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1">
                      <a:moveTo>
                        <a:pt x="0" y="11"/>
                      </a:moveTo>
                      <a:lnTo>
                        <a:pt x="12" y="4"/>
                      </a:lnTo>
                      <a:lnTo>
                        <a:pt x="20" y="2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63" name="Group 311">
                <a:extLst>
                  <a:ext uri="{FF2B5EF4-FFF2-40B4-BE49-F238E27FC236}">
                    <a16:creationId xmlns:a16="http://schemas.microsoft.com/office/drawing/2014/main" id="{353CCF78-AC74-424A-8A73-1E1AFB1BA43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33" y="2876"/>
                <a:ext cx="29" cy="3"/>
                <a:chOff x="3333" y="2876"/>
                <a:chExt cx="29" cy="3"/>
              </a:xfrm>
            </p:grpSpPr>
            <p:sp>
              <p:nvSpPr>
                <p:cNvPr id="16606" name="Freeform 312">
                  <a:extLst>
                    <a:ext uri="{FF2B5EF4-FFF2-40B4-BE49-F238E27FC236}">
                      <a16:creationId xmlns:a16="http://schemas.microsoft.com/office/drawing/2014/main" id="{9904DB29-1553-4A87-85CE-229CF1DE3B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33" y="2876"/>
                  <a:ext cx="29" cy="3"/>
                </a:xfrm>
                <a:custGeom>
                  <a:avLst/>
                  <a:gdLst>
                    <a:gd name="T0" fmla="*/ 0 w 29"/>
                    <a:gd name="T1" fmla="*/ 2 h 3"/>
                    <a:gd name="T2" fmla="*/ 14 w 29"/>
                    <a:gd name="T3" fmla="*/ 0 h 3"/>
                    <a:gd name="T4" fmla="*/ 29 w 29"/>
                    <a:gd name="T5" fmla="*/ 3 h 3"/>
                    <a:gd name="T6" fmla="*/ 0 w 29"/>
                    <a:gd name="T7" fmla="*/ 2 h 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3">
                      <a:moveTo>
                        <a:pt x="0" y="2"/>
                      </a:moveTo>
                      <a:lnTo>
                        <a:pt x="14" y="0"/>
                      </a:lnTo>
                      <a:lnTo>
                        <a:pt x="29" y="3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07" name="Freeform 313">
                  <a:extLst>
                    <a:ext uri="{FF2B5EF4-FFF2-40B4-BE49-F238E27FC236}">
                      <a16:creationId xmlns:a16="http://schemas.microsoft.com/office/drawing/2014/main" id="{3587E9CA-B45F-48E5-A5CF-52DBBC2C34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33" y="2876"/>
                  <a:ext cx="29" cy="3"/>
                </a:xfrm>
                <a:custGeom>
                  <a:avLst/>
                  <a:gdLst>
                    <a:gd name="T0" fmla="*/ 0 w 29"/>
                    <a:gd name="T1" fmla="*/ 2 h 3"/>
                    <a:gd name="T2" fmla="*/ 14 w 29"/>
                    <a:gd name="T3" fmla="*/ 0 h 3"/>
                    <a:gd name="T4" fmla="*/ 29 w 29"/>
                    <a:gd name="T5" fmla="*/ 3 h 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9" h="3">
                      <a:moveTo>
                        <a:pt x="0" y="2"/>
                      </a:moveTo>
                      <a:lnTo>
                        <a:pt x="14" y="0"/>
                      </a:lnTo>
                      <a:lnTo>
                        <a:pt x="29" y="3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64" name="Group 314">
                <a:extLst>
                  <a:ext uri="{FF2B5EF4-FFF2-40B4-BE49-F238E27FC236}">
                    <a16:creationId xmlns:a16="http://schemas.microsoft.com/office/drawing/2014/main" id="{217D6128-3D5C-4D61-8C03-D1FE2507981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2" y="2880"/>
                <a:ext cx="25" cy="14"/>
                <a:chOff x="3362" y="2880"/>
                <a:chExt cx="25" cy="14"/>
              </a:xfrm>
            </p:grpSpPr>
            <p:sp>
              <p:nvSpPr>
                <p:cNvPr id="16604" name="Freeform 315">
                  <a:extLst>
                    <a:ext uri="{FF2B5EF4-FFF2-40B4-BE49-F238E27FC236}">
                      <a16:creationId xmlns:a16="http://schemas.microsoft.com/office/drawing/2014/main" id="{D56BEC78-2A18-45DC-8387-B924480F12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2" y="2880"/>
                  <a:ext cx="25" cy="14"/>
                </a:xfrm>
                <a:custGeom>
                  <a:avLst/>
                  <a:gdLst>
                    <a:gd name="T0" fmla="*/ 0 w 25"/>
                    <a:gd name="T1" fmla="*/ 0 h 14"/>
                    <a:gd name="T2" fmla="*/ 5 w 25"/>
                    <a:gd name="T3" fmla="*/ 2 h 14"/>
                    <a:gd name="T4" fmla="*/ 12 w 25"/>
                    <a:gd name="T5" fmla="*/ 6 h 14"/>
                    <a:gd name="T6" fmla="*/ 25 w 25"/>
                    <a:gd name="T7" fmla="*/ 14 h 14"/>
                    <a:gd name="T8" fmla="*/ 0 w 25"/>
                    <a:gd name="T9" fmla="*/ 0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14">
                      <a:moveTo>
                        <a:pt x="0" y="0"/>
                      </a:moveTo>
                      <a:lnTo>
                        <a:pt x="5" y="2"/>
                      </a:lnTo>
                      <a:lnTo>
                        <a:pt x="12" y="6"/>
                      </a:lnTo>
                      <a:lnTo>
                        <a:pt x="25" y="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05" name="Freeform 316">
                  <a:extLst>
                    <a:ext uri="{FF2B5EF4-FFF2-40B4-BE49-F238E27FC236}">
                      <a16:creationId xmlns:a16="http://schemas.microsoft.com/office/drawing/2014/main" id="{44181156-00EF-4293-8649-FF44B08CDE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62" y="2880"/>
                  <a:ext cx="25" cy="14"/>
                </a:xfrm>
                <a:custGeom>
                  <a:avLst/>
                  <a:gdLst>
                    <a:gd name="T0" fmla="*/ 0 w 25"/>
                    <a:gd name="T1" fmla="*/ 0 h 14"/>
                    <a:gd name="T2" fmla="*/ 5 w 25"/>
                    <a:gd name="T3" fmla="*/ 2 h 14"/>
                    <a:gd name="T4" fmla="*/ 12 w 25"/>
                    <a:gd name="T5" fmla="*/ 6 h 14"/>
                    <a:gd name="T6" fmla="*/ 25 w 25"/>
                    <a:gd name="T7" fmla="*/ 14 h 1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4">
                      <a:moveTo>
                        <a:pt x="0" y="0"/>
                      </a:moveTo>
                      <a:lnTo>
                        <a:pt x="5" y="2"/>
                      </a:lnTo>
                      <a:lnTo>
                        <a:pt x="12" y="6"/>
                      </a:lnTo>
                      <a:lnTo>
                        <a:pt x="25" y="14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65" name="Group 317">
                <a:extLst>
                  <a:ext uri="{FF2B5EF4-FFF2-40B4-BE49-F238E27FC236}">
                    <a16:creationId xmlns:a16="http://schemas.microsoft.com/office/drawing/2014/main" id="{74E3DBF7-13B0-4BB2-B376-2F4DEF5D0B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7" y="2894"/>
                <a:ext cx="29" cy="25"/>
                <a:chOff x="3387" y="2894"/>
                <a:chExt cx="29" cy="25"/>
              </a:xfrm>
            </p:grpSpPr>
            <p:sp>
              <p:nvSpPr>
                <p:cNvPr id="16602" name="Freeform 318">
                  <a:extLst>
                    <a:ext uri="{FF2B5EF4-FFF2-40B4-BE49-F238E27FC236}">
                      <a16:creationId xmlns:a16="http://schemas.microsoft.com/office/drawing/2014/main" id="{96D1C7CC-89BD-4CDA-8484-D3EA0D1EF7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87" y="2894"/>
                  <a:ext cx="29" cy="25"/>
                </a:xfrm>
                <a:custGeom>
                  <a:avLst/>
                  <a:gdLst>
                    <a:gd name="T0" fmla="*/ 0 w 29"/>
                    <a:gd name="T1" fmla="*/ 0 h 25"/>
                    <a:gd name="T2" fmla="*/ 14 w 29"/>
                    <a:gd name="T3" fmla="*/ 11 h 25"/>
                    <a:gd name="T4" fmla="*/ 29 w 29"/>
                    <a:gd name="T5" fmla="*/ 25 h 25"/>
                    <a:gd name="T6" fmla="*/ 0 w 29"/>
                    <a:gd name="T7" fmla="*/ 0 h 2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25">
                      <a:moveTo>
                        <a:pt x="0" y="0"/>
                      </a:moveTo>
                      <a:lnTo>
                        <a:pt x="14" y="11"/>
                      </a:lnTo>
                      <a:lnTo>
                        <a:pt x="29" y="2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03" name="Freeform 319">
                  <a:extLst>
                    <a:ext uri="{FF2B5EF4-FFF2-40B4-BE49-F238E27FC236}">
                      <a16:creationId xmlns:a16="http://schemas.microsoft.com/office/drawing/2014/main" id="{2B425783-166C-400C-9928-144BDCD16D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87" y="2894"/>
                  <a:ext cx="29" cy="25"/>
                </a:xfrm>
                <a:custGeom>
                  <a:avLst/>
                  <a:gdLst>
                    <a:gd name="T0" fmla="*/ 0 w 29"/>
                    <a:gd name="T1" fmla="*/ 0 h 25"/>
                    <a:gd name="T2" fmla="*/ 14 w 29"/>
                    <a:gd name="T3" fmla="*/ 11 h 25"/>
                    <a:gd name="T4" fmla="*/ 29 w 29"/>
                    <a:gd name="T5" fmla="*/ 25 h 2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9" h="25">
                      <a:moveTo>
                        <a:pt x="0" y="0"/>
                      </a:moveTo>
                      <a:lnTo>
                        <a:pt x="14" y="11"/>
                      </a:lnTo>
                      <a:lnTo>
                        <a:pt x="29" y="25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66" name="Group 320">
                <a:extLst>
                  <a:ext uri="{FF2B5EF4-FFF2-40B4-BE49-F238E27FC236}">
                    <a16:creationId xmlns:a16="http://schemas.microsoft.com/office/drawing/2014/main" id="{899B9B62-FCC5-4F18-AC02-D9EB016781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14" y="2919"/>
                <a:ext cx="24" cy="27"/>
                <a:chOff x="3414" y="2919"/>
                <a:chExt cx="24" cy="27"/>
              </a:xfrm>
            </p:grpSpPr>
            <p:sp>
              <p:nvSpPr>
                <p:cNvPr id="16600" name="Freeform 321">
                  <a:extLst>
                    <a:ext uri="{FF2B5EF4-FFF2-40B4-BE49-F238E27FC236}">
                      <a16:creationId xmlns:a16="http://schemas.microsoft.com/office/drawing/2014/main" id="{09CD3D54-70FA-4404-8452-8474134B15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4" y="2919"/>
                  <a:ext cx="24" cy="27"/>
                </a:xfrm>
                <a:custGeom>
                  <a:avLst/>
                  <a:gdLst>
                    <a:gd name="T0" fmla="*/ 0 w 24"/>
                    <a:gd name="T1" fmla="*/ 0 h 27"/>
                    <a:gd name="T2" fmla="*/ 14 w 24"/>
                    <a:gd name="T3" fmla="*/ 12 h 27"/>
                    <a:gd name="T4" fmla="*/ 24 w 24"/>
                    <a:gd name="T5" fmla="*/ 27 h 27"/>
                    <a:gd name="T6" fmla="*/ 0 w 24"/>
                    <a:gd name="T7" fmla="*/ 0 h 2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27">
                      <a:moveTo>
                        <a:pt x="0" y="0"/>
                      </a:moveTo>
                      <a:lnTo>
                        <a:pt x="14" y="12"/>
                      </a:lnTo>
                      <a:lnTo>
                        <a:pt x="24" y="2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01" name="Freeform 322">
                  <a:extLst>
                    <a:ext uri="{FF2B5EF4-FFF2-40B4-BE49-F238E27FC236}">
                      <a16:creationId xmlns:a16="http://schemas.microsoft.com/office/drawing/2014/main" id="{C0D37FD6-6C26-41A6-830B-1D412EF152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14" y="2919"/>
                  <a:ext cx="24" cy="27"/>
                </a:xfrm>
                <a:custGeom>
                  <a:avLst/>
                  <a:gdLst>
                    <a:gd name="T0" fmla="*/ 0 w 24"/>
                    <a:gd name="T1" fmla="*/ 0 h 27"/>
                    <a:gd name="T2" fmla="*/ 14 w 24"/>
                    <a:gd name="T3" fmla="*/ 12 h 27"/>
                    <a:gd name="T4" fmla="*/ 24 w 24"/>
                    <a:gd name="T5" fmla="*/ 27 h 2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4" h="27">
                      <a:moveTo>
                        <a:pt x="0" y="0"/>
                      </a:moveTo>
                      <a:lnTo>
                        <a:pt x="14" y="12"/>
                      </a:lnTo>
                      <a:lnTo>
                        <a:pt x="24" y="27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67" name="Group 323">
                <a:extLst>
                  <a:ext uri="{FF2B5EF4-FFF2-40B4-BE49-F238E27FC236}">
                    <a16:creationId xmlns:a16="http://schemas.microsoft.com/office/drawing/2014/main" id="{17EEFADB-4AB4-4BCB-A824-99064563DE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33" y="2948"/>
                <a:ext cx="27" cy="23"/>
                <a:chOff x="3433" y="2948"/>
                <a:chExt cx="27" cy="23"/>
              </a:xfrm>
            </p:grpSpPr>
            <p:sp>
              <p:nvSpPr>
                <p:cNvPr id="16598" name="Freeform 324">
                  <a:extLst>
                    <a:ext uri="{FF2B5EF4-FFF2-40B4-BE49-F238E27FC236}">
                      <a16:creationId xmlns:a16="http://schemas.microsoft.com/office/drawing/2014/main" id="{A76F689D-201A-4957-82B6-BC8B7CC96A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33" y="2948"/>
                  <a:ext cx="27" cy="23"/>
                </a:xfrm>
                <a:custGeom>
                  <a:avLst/>
                  <a:gdLst>
                    <a:gd name="T0" fmla="*/ 0 w 27"/>
                    <a:gd name="T1" fmla="*/ 0 h 23"/>
                    <a:gd name="T2" fmla="*/ 12 w 27"/>
                    <a:gd name="T3" fmla="*/ 13 h 23"/>
                    <a:gd name="T4" fmla="*/ 27 w 27"/>
                    <a:gd name="T5" fmla="*/ 23 h 23"/>
                    <a:gd name="T6" fmla="*/ 0 w 27"/>
                    <a:gd name="T7" fmla="*/ 0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3">
                      <a:moveTo>
                        <a:pt x="0" y="0"/>
                      </a:moveTo>
                      <a:lnTo>
                        <a:pt x="12" y="13"/>
                      </a:lnTo>
                      <a:lnTo>
                        <a:pt x="27" y="2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99" name="Freeform 325">
                  <a:extLst>
                    <a:ext uri="{FF2B5EF4-FFF2-40B4-BE49-F238E27FC236}">
                      <a16:creationId xmlns:a16="http://schemas.microsoft.com/office/drawing/2014/main" id="{7C6A5160-1016-4787-8B93-870C310B7B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33" y="2948"/>
                  <a:ext cx="27" cy="23"/>
                </a:xfrm>
                <a:custGeom>
                  <a:avLst/>
                  <a:gdLst>
                    <a:gd name="T0" fmla="*/ 0 w 27"/>
                    <a:gd name="T1" fmla="*/ 0 h 23"/>
                    <a:gd name="T2" fmla="*/ 12 w 27"/>
                    <a:gd name="T3" fmla="*/ 13 h 23"/>
                    <a:gd name="T4" fmla="*/ 27 w 27"/>
                    <a:gd name="T5" fmla="*/ 23 h 2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3">
                      <a:moveTo>
                        <a:pt x="0" y="0"/>
                      </a:moveTo>
                      <a:lnTo>
                        <a:pt x="12" y="13"/>
                      </a:lnTo>
                      <a:lnTo>
                        <a:pt x="27" y="23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68" name="Group 326">
                <a:extLst>
                  <a:ext uri="{FF2B5EF4-FFF2-40B4-BE49-F238E27FC236}">
                    <a16:creationId xmlns:a16="http://schemas.microsoft.com/office/drawing/2014/main" id="{FFC6B87C-2A9D-44C4-B5D4-BB358236E5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58" y="2971"/>
                <a:ext cx="27" cy="16"/>
                <a:chOff x="3458" y="2971"/>
                <a:chExt cx="27" cy="16"/>
              </a:xfrm>
            </p:grpSpPr>
            <p:sp>
              <p:nvSpPr>
                <p:cNvPr id="16596" name="Freeform 327">
                  <a:extLst>
                    <a:ext uri="{FF2B5EF4-FFF2-40B4-BE49-F238E27FC236}">
                      <a16:creationId xmlns:a16="http://schemas.microsoft.com/office/drawing/2014/main" id="{40E0FEAD-3546-452F-9105-18913701C3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8" y="2971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12 w 27"/>
                    <a:gd name="T3" fmla="*/ 10 h 16"/>
                    <a:gd name="T4" fmla="*/ 22 w 27"/>
                    <a:gd name="T5" fmla="*/ 14 h 16"/>
                    <a:gd name="T6" fmla="*/ 27 w 27"/>
                    <a:gd name="T7" fmla="*/ 16 h 16"/>
                    <a:gd name="T8" fmla="*/ 0 w 27"/>
                    <a:gd name="T9" fmla="*/ 0 h 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" h="16">
                      <a:moveTo>
                        <a:pt x="0" y="0"/>
                      </a:moveTo>
                      <a:lnTo>
                        <a:pt x="12" y="10"/>
                      </a:lnTo>
                      <a:lnTo>
                        <a:pt x="22" y="14"/>
                      </a:lnTo>
                      <a:lnTo>
                        <a:pt x="27" y="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97" name="Freeform 328">
                  <a:extLst>
                    <a:ext uri="{FF2B5EF4-FFF2-40B4-BE49-F238E27FC236}">
                      <a16:creationId xmlns:a16="http://schemas.microsoft.com/office/drawing/2014/main" id="{BCB8BA02-8EB2-4A00-8FFD-9CAC57446E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8" y="2971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12 w 27"/>
                    <a:gd name="T3" fmla="*/ 10 h 16"/>
                    <a:gd name="T4" fmla="*/ 22 w 27"/>
                    <a:gd name="T5" fmla="*/ 14 h 16"/>
                    <a:gd name="T6" fmla="*/ 27 w 27"/>
                    <a:gd name="T7" fmla="*/ 16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16">
                      <a:moveTo>
                        <a:pt x="0" y="0"/>
                      </a:moveTo>
                      <a:lnTo>
                        <a:pt x="12" y="10"/>
                      </a:lnTo>
                      <a:lnTo>
                        <a:pt x="22" y="14"/>
                      </a:lnTo>
                      <a:lnTo>
                        <a:pt x="27" y="16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69" name="Group 329">
                <a:extLst>
                  <a:ext uri="{FF2B5EF4-FFF2-40B4-BE49-F238E27FC236}">
                    <a16:creationId xmlns:a16="http://schemas.microsoft.com/office/drawing/2014/main" id="{99D21656-AB2E-4924-87C8-A7774FE8FB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85" y="2989"/>
                <a:ext cx="27" cy="2"/>
                <a:chOff x="3485" y="2989"/>
                <a:chExt cx="27" cy="2"/>
              </a:xfrm>
            </p:grpSpPr>
            <p:sp>
              <p:nvSpPr>
                <p:cNvPr id="16594" name="Freeform 330">
                  <a:extLst>
                    <a:ext uri="{FF2B5EF4-FFF2-40B4-BE49-F238E27FC236}">
                      <a16:creationId xmlns:a16="http://schemas.microsoft.com/office/drawing/2014/main" id="{B5EDEE8E-61B3-42FD-9FAE-2C64275BEB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85" y="2989"/>
                  <a:ext cx="27" cy="2"/>
                </a:xfrm>
                <a:custGeom>
                  <a:avLst/>
                  <a:gdLst>
                    <a:gd name="T0" fmla="*/ 0 w 27"/>
                    <a:gd name="T1" fmla="*/ 0 h 2"/>
                    <a:gd name="T2" fmla="*/ 14 w 27"/>
                    <a:gd name="T3" fmla="*/ 2 h 2"/>
                    <a:gd name="T4" fmla="*/ 27 w 27"/>
                    <a:gd name="T5" fmla="*/ 2 h 2"/>
                    <a:gd name="T6" fmla="*/ 0 w 27"/>
                    <a:gd name="T7" fmla="*/ 0 h 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">
                      <a:moveTo>
                        <a:pt x="0" y="0"/>
                      </a:moveTo>
                      <a:lnTo>
                        <a:pt x="14" y="2"/>
                      </a:lnTo>
                      <a:lnTo>
                        <a:pt x="27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95" name="Freeform 331">
                  <a:extLst>
                    <a:ext uri="{FF2B5EF4-FFF2-40B4-BE49-F238E27FC236}">
                      <a16:creationId xmlns:a16="http://schemas.microsoft.com/office/drawing/2014/main" id="{FC3EBFAA-26D7-4322-9FF1-5A7DD85E4A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85" y="2989"/>
                  <a:ext cx="27" cy="2"/>
                </a:xfrm>
                <a:custGeom>
                  <a:avLst/>
                  <a:gdLst>
                    <a:gd name="T0" fmla="*/ 0 w 27"/>
                    <a:gd name="T1" fmla="*/ 0 h 2"/>
                    <a:gd name="T2" fmla="*/ 14 w 27"/>
                    <a:gd name="T3" fmla="*/ 2 h 2"/>
                    <a:gd name="T4" fmla="*/ 27 w 27"/>
                    <a:gd name="T5" fmla="*/ 2 h 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">
                      <a:moveTo>
                        <a:pt x="0" y="0"/>
                      </a:moveTo>
                      <a:lnTo>
                        <a:pt x="14" y="2"/>
                      </a:lnTo>
                      <a:lnTo>
                        <a:pt x="27" y="2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70" name="Group 332">
                <a:extLst>
                  <a:ext uri="{FF2B5EF4-FFF2-40B4-BE49-F238E27FC236}">
                    <a16:creationId xmlns:a16="http://schemas.microsoft.com/office/drawing/2014/main" id="{44DE99CD-646B-42C3-B25D-5ECAA3BFD9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12" y="2981"/>
                <a:ext cx="24" cy="11"/>
                <a:chOff x="3512" y="2981"/>
                <a:chExt cx="24" cy="11"/>
              </a:xfrm>
            </p:grpSpPr>
            <p:sp>
              <p:nvSpPr>
                <p:cNvPr id="16592" name="Freeform 333">
                  <a:extLst>
                    <a:ext uri="{FF2B5EF4-FFF2-40B4-BE49-F238E27FC236}">
                      <a16:creationId xmlns:a16="http://schemas.microsoft.com/office/drawing/2014/main" id="{3B5C8C58-4668-4445-9673-CC1E7E50E7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12" y="2981"/>
                  <a:ext cx="24" cy="11"/>
                </a:xfrm>
                <a:custGeom>
                  <a:avLst/>
                  <a:gdLst>
                    <a:gd name="T0" fmla="*/ 0 w 24"/>
                    <a:gd name="T1" fmla="*/ 11 h 11"/>
                    <a:gd name="T2" fmla="*/ 5 w 24"/>
                    <a:gd name="T3" fmla="*/ 10 h 11"/>
                    <a:gd name="T4" fmla="*/ 9 w 24"/>
                    <a:gd name="T5" fmla="*/ 8 h 11"/>
                    <a:gd name="T6" fmla="*/ 24 w 24"/>
                    <a:gd name="T7" fmla="*/ 0 h 11"/>
                    <a:gd name="T8" fmla="*/ 0 w 24"/>
                    <a:gd name="T9" fmla="*/ 11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11">
                      <a:moveTo>
                        <a:pt x="0" y="11"/>
                      </a:moveTo>
                      <a:lnTo>
                        <a:pt x="5" y="10"/>
                      </a:lnTo>
                      <a:lnTo>
                        <a:pt x="9" y="8"/>
                      </a:lnTo>
                      <a:lnTo>
                        <a:pt x="24" y="0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93" name="Freeform 334">
                  <a:extLst>
                    <a:ext uri="{FF2B5EF4-FFF2-40B4-BE49-F238E27FC236}">
                      <a16:creationId xmlns:a16="http://schemas.microsoft.com/office/drawing/2014/main" id="{7E1DD845-02C6-46A7-B281-3F04AF7B05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12" y="2981"/>
                  <a:ext cx="24" cy="11"/>
                </a:xfrm>
                <a:custGeom>
                  <a:avLst/>
                  <a:gdLst>
                    <a:gd name="T0" fmla="*/ 0 w 24"/>
                    <a:gd name="T1" fmla="*/ 11 h 11"/>
                    <a:gd name="T2" fmla="*/ 5 w 24"/>
                    <a:gd name="T3" fmla="*/ 10 h 11"/>
                    <a:gd name="T4" fmla="*/ 9 w 24"/>
                    <a:gd name="T5" fmla="*/ 8 h 11"/>
                    <a:gd name="T6" fmla="*/ 24 w 24"/>
                    <a:gd name="T7" fmla="*/ 0 h 1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11">
                      <a:moveTo>
                        <a:pt x="0" y="11"/>
                      </a:moveTo>
                      <a:lnTo>
                        <a:pt x="5" y="10"/>
                      </a:lnTo>
                      <a:lnTo>
                        <a:pt x="9" y="8"/>
                      </a:lnTo>
                      <a:lnTo>
                        <a:pt x="24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71" name="Group 335">
                <a:extLst>
                  <a:ext uri="{FF2B5EF4-FFF2-40B4-BE49-F238E27FC236}">
                    <a16:creationId xmlns:a16="http://schemas.microsoft.com/office/drawing/2014/main" id="{080492D7-52ED-4AFB-B7D5-11631E9D34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39" y="2959"/>
                <a:ext cx="27" cy="21"/>
                <a:chOff x="3539" y="2959"/>
                <a:chExt cx="27" cy="21"/>
              </a:xfrm>
            </p:grpSpPr>
            <p:sp>
              <p:nvSpPr>
                <p:cNvPr id="16590" name="Freeform 336">
                  <a:extLst>
                    <a:ext uri="{FF2B5EF4-FFF2-40B4-BE49-F238E27FC236}">
                      <a16:creationId xmlns:a16="http://schemas.microsoft.com/office/drawing/2014/main" id="{7544A8AB-2D39-41E2-8A00-FFDD9AD248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39" y="2959"/>
                  <a:ext cx="27" cy="21"/>
                </a:xfrm>
                <a:custGeom>
                  <a:avLst/>
                  <a:gdLst>
                    <a:gd name="T0" fmla="*/ 0 w 27"/>
                    <a:gd name="T1" fmla="*/ 21 h 21"/>
                    <a:gd name="T2" fmla="*/ 12 w 27"/>
                    <a:gd name="T3" fmla="*/ 12 h 21"/>
                    <a:gd name="T4" fmla="*/ 27 w 27"/>
                    <a:gd name="T5" fmla="*/ 0 h 21"/>
                    <a:gd name="T6" fmla="*/ 0 w 27"/>
                    <a:gd name="T7" fmla="*/ 21 h 2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1">
                      <a:moveTo>
                        <a:pt x="0" y="21"/>
                      </a:moveTo>
                      <a:lnTo>
                        <a:pt x="12" y="12"/>
                      </a:lnTo>
                      <a:lnTo>
                        <a:pt x="27" y="0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91" name="Freeform 337">
                  <a:extLst>
                    <a:ext uri="{FF2B5EF4-FFF2-40B4-BE49-F238E27FC236}">
                      <a16:creationId xmlns:a16="http://schemas.microsoft.com/office/drawing/2014/main" id="{8E9A62AB-A90A-4F61-B373-19D67AD86E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39" y="2959"/>
                  <a:ext cx="27" cy="21"/>
                </a:xfrm>
                <a:custGeom>
                  <a:avLst/>
                  <a:gdLst>
                    <a:gd name="T0" fmla="*/ 0 w 27"/>
                    <a:gd name="T1" fmla="*/ 21 h 21"/>
                    <a:gd name="T2" fmla="*/ 12 w 27"/>
                    <a:gd name="T3" fmla="*/ 12 h 21"/>
                    <a:gd name="T4" fmla="*/ 27 w 27"/>
                    <a:gd name="T5" fmla="*/ 0 h 21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1">
                      <a:moveTo>
                        <a:pt x="0" y="21"/>
                      </a:moveTo>
                      <a:lnTo>
                        <a:pt x="12" y="12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72" name="Group 338">
                <a:extLst>
                  <a:ext uri="{FF2B5EF4-FFF2-40B4-BE49-F238E27FC236}">
                    <a16:creationId xmlns:a16="http://schemas.microsoft.com/office/drawing/2014/main" id="{8DFFDABB-5D2D-427D-9562-27C5347A64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68" y="2932"/>
                <a:ext cx="25" cy="28"/>
                <a:chOff x="3568" y="2932"/>
                <a:chExt cx="25" cy="28"/>
              </a:xfrm>
            </p:grpSpPr>
            <p:sp>
              <p:nvSpPr>
                <p:cNvPr id="16588" name="Freeform 339">
                  <a:extLst>
                    <a:ext uri="{FF2B5EF4-FFF2-40B4-BE49-F238E27FC236}">
                      <a16:creationId xmlns:a16="http://schemas.microsoft.com/office/drawing/2014/main" id="{0895BAE4-8070-4451-BFE6-BDEC789EC4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8" y="2932"/>
                  <a:ext cx="25" cy="28"/>
                </a:xfrm>
                <a:custGeom>
                  <a:avLst/>
                  <a:gdLst>
                    <a:gd name="T0" fmla="*/ 0 w 25"/>
                    <a:gd name="T1" fmla="*/ 28 h 28"/>
                    <a:gd name="T2" fmla="*/ 12 w 25"/>
                    <a:gd name="T3" fmla="*/ 14 h 28"/>
                    <a:gd name="T4" fmla="*/ 25 w 25"/>
                    <a:gd name="T5" fmla="*/ 0 h 28"/>
                    <a:gd name="T6" fmla="*/ 0 w 25"/>
                    <a:gd name="T7" fmla="*/ 28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28">
                      <a:moveTo>
                        <a:pt x="0" y="28"/>
                      </a:moveTo>
                      <a:lnTo>
                        <a:pt x="12" y="14"/>
                      </a:lnTo>
                      <a:lnTo>
                        <a:pt x="25" y="0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89" name="Freeform 340">
                  <a:extLst>
                    <a:ext uri="{FF2B5EF4-FFF2-40B4-BE49-F238E27FC236}">
                      <a16:creationId xmlns:a16="http://schemas.microsoft.com/office/drawing/2014/main" id="{69DA1A22-6CD0-4B20-ACC5-64E7262B27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8" y="2932"/>
                  <a:ext cx="25" cy="28"/>
                </a:xfrm>
                <a:custGeom>
                  <a:avLst/>
                  <a:gdLst>
                    <a:gd name="T0" fmla="*/ 0 w 25"/>
                    <a:gd name="T1" fmla="*/ 28 h 28"/>
                    <a:gd name="T2" fmla="*/ 12 w 25"/>
                    <a:gd name="T3" fmla="*/ 14 h 28"/>
                    <a:gd name="T4" fmla="*/ 25 w 25"/>
                    <a:gd name="T5" fmla="*/ 0 h 2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28">
                      <a:moveTo>
                        <a:pt x="0" y="28"/>
                      </a:moveTo>
                      <a:lnTo>
                        <a:pt x="12" y="14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73" name="Group 341">
                <a:extLst>
                  <a:ext uri="{FF2B5EF4-FFF2-40B4-BE49-F238E27FC236}">
                    <a16:creationId xmlns:a16="http://schemas.microsoft.com/office/drawing/2014/main" id="{BEC9801D-4162-4703-9735-6B26D607A28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95" y="2906"/>
                <a:ext cx="25" cy="26"/>
                <a:chOff x="3595" y="2906"/>
                <a:chExt cx="25" cy="26"/>
              </a:xfrm>
            </p:grpSpPr>
            <p:sp>
              <p:nvSpPr>
                <p:cNvPr id="16586" name="Freeform 342">
                  <a:extLst>
                    <a:ext uri="{FF2B5EF4-FFF2-40B4-BE49-F238E27FC236}">
                      <a16:creationId xmlns:a16="http://schemas.microsoft.com/office/drawing/2014/main" id="{05BFA334-EA9A-4552-B28C-D720725B1E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95" y="2906"/>
                  <a:ext cx="25" cy="26"/>
                </a:xfrm>
                <a:custGeom>
                  <a:avLst/>
                  <a:gdLst>
                    <a:gd name="T0" fmla="*/ 0 w 25"/>
                    <a:gd name="T1" fmla="*/ 26 h 26"/>
                    <a:gd name="T2" fmla="*/ 12 w 25"/>
                    <a:gd name="T3" fmla="*/ 13 h 26"/>
                    <a:gd name="T4" fmla="*/ 25 w 25"/>
                    <a:gd name="T5" fmla="*/ 0 h 26"/>
                    <a:gd name="T6" fmla="*/ 0 w 25"/>
                    <a:gd name="T7" fmla="*/ 26 h 2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26">
                      <a:moveTo>
                        <a:pt x="0" y="26"/>
                      </a:moveTo>
                      <a:lnTo>
                        <a:pt x="12" y="13"/>
                      </a:lnTo>
                      <a:lnTo>
                        <a:pt x="25" y="0"/>
                      </a:lnTo>
                      <a:lnTo>
                        <a:pt x="0" y="2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87" name="Freeform 343">
                  <a:extLst>
                    <a:ext uri="{FF2B5EF4-FFF2-40B4-BE49-F238E27FC236}">
                      <a16:creationId xmlns:a16="http://schemas.microsoft.com/office/drawing/2014/main" id="{1ECC9975-0C3B-4C59-89E1-28C1B62E4A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95" y="2906"/>
                  <a:ext cx="25" cy="26"/>
                </a:xfrm>
                <a:custGeom>
                  <a:avLst/>
                  <a:gdLst>
                    <a:gd name="T0" fmla="*/ 0 w 25"/>
                    <a:gd name="T1" fmla="*/ 26 h 26"/>
                    <a:gd name="T2" fmla="*/ 12 w 25"/>
                    <a:gd name="T3" fmla="*/ 13 h 26"/>
                    <a:gd name="T4" fmla="*/ 25 w 25"/>
                    <a:gd name="T5" fmla="*/ 0 h 2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26">
                      <a:moveTo>
                        <a:pt x="0" y="26"/>
                      </a:moveTo>
                      <a:lnTo>
                        <a:pt x="12" y="13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74" name="Group 344">
                <a:extLst>
                  <a:ext uri="{FF2B5EF4-FFF2-40B4-BE49-F238E27FC236}">
                    <a16:creationId xmlns:a16="http://schemas.microsoft.com/office/drawing/2014/main" id="{9D2C26A7-39EA-4CE8-8B31-AA6EDF639CB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20" y="2889"/>
                <a:ext cx="29" cy="17"/>
                <a:chOff x="3620" y="2889"/>
                <a:chExt cx="29" cy="17"/>
              </a:xfrm>
            </p:grpSpPr>
            <p:sp>
              <p:nvSpPr>
                <p:cNvPr id="16584" name="Freeform 345">
                  <a:extLst>
                    <a:ext uri="{FF2B5EF4-FFF2-40B4-BE49-F238E27FC236}">
                      <a16:creationId xmlns:a16="http://schemas.microsoft.com/office/drawing/2014/main" id="{B23D7A55-1D62-4D7D-AF18-62A63A8F5D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20" y="2889"/>
                  <a:ext cx="29" cy="17"/>
                </a:xfrm>
                <a:custGeom>
                  <a:avLst/>
                  <a:gdLst>
                    <a:gd name="T0" fmla="*/ 0 w 29"/>
                    <a:gd name="T1" fmla="*/ 17 h 17"/>
                    <a:gd name="T2" fmla="*/ 14 w 29"/>
                    <a:gd name="T3" fmla="*/ 5 h 17"/>
                    <a:gd name="T4" fmla="*/ 24 w 29"/>
                    <a:gd name="T5" fmla="*/ 3 h 17"/>
                    <a:gd name="T6" fmla="*/ 29 w 29"/>
                    <a:gd name="T7" fmla="*/ 0 h 17"/>
                    <a:gd name="T8" fmla="*/ 0 w 29"/>
                    <a:gd name="T9" fmla="*/ 17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" h="17">
                      <a:moveTo>
                        <a:pt x="0" y="17"/>
                      </a:moveTo>
                      <a:lnTo>
                        <a:pt x="14" y="5"/>
                      </a:lnTo>
                      <a:lnTo>
                        <a:pt x="24" y="3"/>
                      </a:lnTo>
                      <a:lnTo>
                        <a:pt x="29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85" name="Freeform 346">
                  <a:extLst>
                    <a:ext uri="{FF2B5EF4-FFF2-40B4-BE49-F238E27FC236}">
                      <a16:creationId xmlns:a16="http://schemas.microsoft.com/office/drawing/2014/main" id="{53AF1670-5772-4F3E-BAF1-11DC192039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20" y="2889"/>
                  <a:ext cx="29" cy="17"/>
                </a:xfrm>
                <a:custGeom>
                  <a:avLst/>
                  <a:gdLst>
                    <a:gd name="T0" fmla="*/ 0 w 29"/>
                    <a:gd name="T1" fmla="*/ 17 h 17"/>
                    <a:gd name="T2" fmla="*/ 14 w 29"/>
                    <a:gd name="T3" fmla="*/ 5 h 17"/>
                    <a:gd name="T4" fmla="*/ 24 w 29"/>
                    <a:gd name="T5" fmla="*/ 3 h 17"/>
                    <a:gd name="T6" fmla="*/ 29 w 29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17">
                      <a:moveTo>
                        <a:pt x="0" y="17"/>
                      </a:moveTo>
                      <a:lnTo>
                        <a:pt x="14" y="5"/>
                      </a:lnTo>
                      <a:lnTo>
                        <a:pt x="24" y="3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75" name="Group 347">
                <a:extLst>
                  <a:ext uri="{FF2B5EF4-FFF2-40B4-BE49-F238E27FC236}">
                    <a16:creationId xmlns:a16="http://schemas.microsoft.com/office/drawing/2014/main" id="{79DF9701-601B-467D-9CAF-EAE7BBBFE87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49" y="2883"/>
                <a:ext cx="25" cy="7"/>
                <a:chOff x="3649" y="2883"/>
                <a:chExt cx="25" cy="7"/>
              </a:xfrm>
            </p:grpSpPr>
            <p:sp>
              <p:nvSpPr>
                <p:cNvPr id="16582" name="Freeform 348">
                  <a:extLst>
                    <a:ext uri="{FF2B5EF4-FFF2-40B4-BE49-F238E27FC236}">
                      <a16:creationId xmlns:a16="http://schemas.microsoft.com/office/drawing/2014/main" id="{DB6B5F9D-46EC-4BAC-9E8B-2BEBBD6F19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9" y="2883"/>
                  <a:ext cx="25" cy="7"/>
                </a:xfrm>
                <a:custGeom>
                  <a:avLst/>
                  <a:gdLst>
                    <a:gd name="T0" fmla="*/ 0 w 25"/>
                    <a:gd name="T1" fmla="*/ 7 h 7"/>
                    <a:gd name="T2" fmla="*/ 12 w 25"/>
                    <a:gd name="T3" fmla="*/ 1 h 7"/>
                    <a:gd name="T4" fmla="*/ 25 w 25"/>
                    <a:gd name="T5" fmla="*/ 0 h 7"/>
                    <a:gd name="T6" fmla="*/ 0 w 25"/>
                    <a:gd name="T7" fmla="*/ 7 h 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7">
                      <a:moveTo>
                        <a:pt x="0" y="7"/>
                      </a:moveTo>
                      <a:lnTo>
                        <a:pt x="12" y="1"/>
                      </a:lnTo>
                      <a:lnTo>
                        <a:pt x="25" y="0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83" name="Freeform 349">
                  <a:extLst>
                    <a:ext uri="{FF2B5EF4-FFF2-40B4-BE49-F238E27FC236}">
                      <a16:creationId xmlns:a16="http://schemas.microsoft.com/office/drawing/2014/main" id="{0FD396E6-855D-4AAB-97A1-78035A74F2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49" y="2883"/>
                  <a:ext cx="25" cy="7"/>
                </a:xfrm>
                <a:custGeom>
                  <a:avLst/>
                  <a:gdLst>
                    <a:gd name="T0" fmla="*/ 0 w 25"/>
                    <a:gd name="T1" fmla="*/ 7 h 7"/>
                    <a:gd name="T2" fmla="*/ 12 w 25"/>
                    <a:gd name="T3" fmla="*/ 1 h 7"/>
                    <a:gd name="T4" fmla="*/ 25 w 25"/>
                    <a:gd name="T5" fmla="*/ 0 h 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7">
                      <a:moveTo>
                        <a:pt x="0" y="7"/>
                      </a:moveTo>
                      <a:lnTo>
                        <a:pt x="12" y="1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76" name="Group 350">
                <a:extLst>
                  <a:ext uri="{FF2B5EF4-FFF2-40B4-BE49-F238E27FC236}">
                    <a16:creationId xmlns:a16="http://schemas.microsoft.com/office/drawing/2014/main" id="{4FA302AF-7B48-4E5B-B505-00B20496524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76" y="2883"/>
                <a:ext cx="29" cy="6"/>
                <a:chOff x="3676" y="2883"/>
                <a:chExt cx="29" cy="6"/>
              </a:xfrm>
            </p:grpSpPr>
            <p:sp>
              <p:nvSpPr>
                <p:cNvPr id="16580" name="Freeform 351">
                  <a:extLst>
                    <a:ext uri="{FF2B5EF4-FFF2-40B4-BE49-F238E27FC236}">
                      <a16:creationId xmlns:a16="http://schemas.microsoft.com/office/drawing/2014/main" id="{E711094E-F9B9-4A66-8211-59993BAEF8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76" y="2883"/>
                  <a:ext cx="29" cy="6"/>
                </a:xfrm>
                <a:custGeom>
                  <a:avLst/>
                  <a:gdLst>
                    <a:gd name="T0" fmla="*/ 0 w 29"/>
                    <a:gd name="T1" fmla="*/ 0 h 6"/>
                    <a:gd name="T2" fmla="*/ 15 w 29"/>
                    <a:gd name="T3" fmla="*/ 1 h 6"/>
                    <a:gd name="T4" fmla="*/ 29 w 29"/>
                    <a:gd name="T5" fmla="*/ 6 h 6"/>
                    <a:gd name="T6" fmla="*/ 0 w 29"/>
                    <a:gd name="T7" fmla="*/ 0 h 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6">
                      <a:moveTo>
                        <a:pt x="0" y="0"/>
                      </a:moveTo>
                      <a:lnTo>
                        <a:pt x="15" y="1"/>
                      </a:lnTo>
                      <a:lnTo>
                        <a:pt x="29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81" name="Freeform 352">
                  <a:extLst>
                    <a:ext uri="{FF2B5EF4-FFF2-40B4-BE49-F238E27FC236}">
                      <a16:creationId xmlns:a16="http://schemas.microsoft.com/office/drawing/2014/main" id="{2E2D4261-3D22-4643-8784-715F97EF38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76" y="2883"/>
                  <a:ext cx="29" cy="6"/>
                </a:xfrm>
                <a:custGeom>
                  <a:avLst/>
                  <a:gdLst>
                    <a:gd name="T0" fmla="*/ 0 w 29"/>
                    <a:gd name="T1" fmla="*/ 0 h 6"/>
                    <a:gd name="T2" fmla="*/ 15 w 29"/>
                    <a:gd name="T3" fmla="*/ 1 h 6"/>
                    <a:gd name="T4" fmla="*/ 29 w 29"/>
                    <a:gd name="T5" fmla="*/ 6 h 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9" h="6">
                      <a:moveTo>
                        <a:pt x="0" y="0"/>
                      </a:moveTo>
                      <a:lnTo>
                        <a:pt x="15" y="1"/>
                      </a:lnTo>
                      <a:lnTo>
                        <a:pt x="29" y="6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77" name="Group 353">
                <a:extLst>
                  <a:ext uri="{FF2B5EF4-FFF2-40B4-BE49-F238E27FC236}">
                    <a16:creationId xmlns:a16="http://schemas.microsoft.com/office/drawing/2014/main" id="{64EA9A3B-4E9C-464A-9AC7-DCF6D681AD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03" y="2892"/>
                <a:ext cx="24" cy="18"/>
                <a:chOff x="3703" y="2892"/>
                <a:chExt cx="24" cy="18"/>
              </a:xfrm>
            </p:grpSpPr>
            <p:sp>
              <p:nvSpPr>
                <p:cNvPr id="16578" name="Freeform 354">
                  <a:extLst>
                    <a:ext uri="{FF2B5EF4-FFF2-40B4-BE49-F238E27FC236}">
                      <a16:creationId xmlns:a16="http://schemas.microsoft.com/office/drawing/2014/main" id="{A75409B4-6E8E-4A47-87CE-A641A4F5A0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3" y="2892"/>
                  <a:ext cx="24" cy="18"/>
                </a:xfrm>
                <a:custGeom>
                  <a:avLst/>
                  <a:gdLst>
                    <a:gd name="T0" fmla="*/ 0 w 24"/>
                    <a:gd name="T1" fmla="*/ 0 h 18"/>
                    <a:gd name="T2" fmla="*/ 5 w 24"/>
                    <a:gd name="T3" fmla="*/ 3 h 18"/>
                    <a:gd name="T4" fmla="*/ 15 w 24"/>
                    <a:gd name="T5" fmla="*/ 8 h 18"/>
                    <a:gd name="T6" fmla="*/ 24 w 24"/>
                    <a:gd name="T7" fmla="*/ 18 h 18"/>
                    <a:gd name="T8" fmla="*/ 0 w 24"/>
                    <a:gd name="T9" fmla="*/ 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18">
                      <a:moveTo>
                        <a:pt x="0" y="0"/>
                      </a:moveTo>
                      <a:lnTo>
                        <a:pt x="5" y="3"/>
                      </a:lnTo>
                      <a:lnTo>
                        <a:pt x="15" y="8"/>
                      </a:lnTo>
                      <a:lnTo>
                        <a:pt x="24" y="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79" name="Freeform 355">
                  <a:extLst>
                    <a:ext uri="{FF2B5EF4-FFF2-40B4-BE49-F238E27FC236}">
                      <a16:creationId xmlns:a16="http://schemas.microsoft.com/office/drawing/2014/main" id="{54E352D5-3166-4008-A4EE-0802BE65ED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03" y="2892"/>
                  <a:ext cx="24" cy="18"/>
                </a:xfrm>
                <a:custGeom>
                  <a:avLst/>
                  <a:gdLst>
                    <a:gd name="T0" fmla="*/ 0 w 24"/>
                    <a:gd name="T1" fmla="*/ 0 h 18"/>
                    <a:gd name="T2" fmla="*/ 5 w 24"/>
                    <a:gd name="T3" fmla="*/ 3 h 18"/>
                    <a:gd name="T4" fmla="*/ 15 w 24"/>
                    <a:gd name="T5" fmla="*/ 8 h 18"/>
                    <a:gd name="T6" fmla="*/ 24 w 24"/>
                    <a:gd name="T7" fmla="*/ 18 h 1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18">
                      <a:moveTo>
                        <a:pt x="0" y="0"/>
                      </a:moveTo>
                      <a:lnTo>
                        <a:pt x="5" y="3"/>
                      </a:lnTo>
                      <a:lnTo>
                        <a:pt x="15" y="8"/>
                      </a:lnTo>
                      <a:lnTo>
                        <a:pt x="24" y="18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78" name="Group 356">
                <a:extLst>
                  <a:ext uri="{FF2B5EF4-FFF2-40B4-BE49-F238E27FC236}">
                    <a16:creationId xmlns:a16="http://schemas.microsoft.com/office/drawing/2014/main" id="{1727369D-AAA8-4714-84C7-B9A0DCB34D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27" y="2910"/>
                <a:ext cx="27" cy="25"/>
                <a:chOff x="3727" y="2910"/>
                <a:chExt cx="27" cy="25"/>
              </a:xfrm>
            </p:grpSpPr>
            <p:sp>
              <p:nvSpPr>
                <p:cNvPr id="16576" name="Freeform 357">
                  <a:extLst>
                    <a:ext uri="{FF2B5EF4-FFF2-40B4-BE49-F238E27FC236}">
                      <a16:creationId xmlns:a16="http://schemas.microsoft.com/office/drawing/2014/main" id="{31A5C690-7F70-4076-85BC-E0194A24AB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27" y="2910"/>
                  <a:ext cx="27" cy="25"/>
                </a:xfrm>
                <a:custGeom>
                  <a:avLst/>
                  <a:gdLst>
                    <a:gd name="T0" fmla="*/ 0 w 27"/>
                    <a:gd name="T1" fmla="*/ 0 h 25"/>
                    <a:gd name="T2" fmla="*/ 13 w 27"/>
                    <a:gd name="T3" fmla="*/ 13 h 25"/>
                    <a:gd name="T4" fmla="*/ 27 w 27"/>
                    <a:gd name="T5" fmla="*/ 25 h 25"/>
                    <a:gd name="T6" fmla="*/ 0 w 27"/>
                    <a:gd name="T7" fmla="*/ 0 h 2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5">
                      <a:moveTo>
                        <a:pt x="0" y="0"/>
                      </a:moveTo>
                      <a:lnTo>
                        <a:pt x="13" y="13"/>
                      </a:lnTo>
                      <a:lnTo>
                        <a:pt x="27" y="2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77" name="Freeform 358">
                  <a:extLst>
                    <a:ext uri="{FF2B5EF4-FFF2-40B4-BE49-F238E27FC236}">
                      <a16:creationId xmlns:a16="http://schemas.microsoft.com/office/drawing/2014/main" id="{D93FC949-ECF3-4CFD-84DA-AF256E10A0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27" y="2910"/>
                  <a:ext cx="27" cy="25"/>
                </a:xfrm>
                <a:custGeom>
                  <a:avLst/>
                  <a:gdLst>
                    <a:gd name="T0" fmla="*/ 0 w 27"/>
                    <a:gd name="T1" fmla="*/ 0 h 25"/>
                    <a:gd name="T2" fmla="*/ 13 w 27"/>
                    <a:gd name="T3" fmla="*/ 13 h 25"/>
                    <a:gd name="T4" fmla="*/ 27 w 27"/>
                    <a:gd name="T5" fmla="*/ 25 h 2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5">
                      <a:moveTo>
                        <a:pt x="0" y="0"/>
                      </a:moveTo>
                      <a:lnTo>
                        <a:pt x="13" y="13"/>
                      </a:lnTo>
                      <a:lnTo>
                        <a:pt x="27" y="25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79" name="Group 359">
                <a:extLst>
                  <a:ext uri="{FF2B5EF4-FFF2-40B4-BE49-F238E27FC236}">
                    <a16:creationId xmlns:a16="http://schemas.microsoft.com/office/drawing/2014/main" id="{68DEC35A-59D5-46D9-9F30-1A1D14CD91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50" y="2935"/>
                <a:ext cx="27" cy="29"/>
                <a:chOff x="3750" y="2935"/>
                <a:chExt cx="27" cy="29"/>
              </a:xfrm>
            </p:grpSpPr>
            <p:sp>
              <p:nvSpPr>
                <p:cNvPr id="16574" name="Freeform 360">
                  <a:extLst>
                    <a:ext uri="{FF2B5EF4-FFF2-40B4-BE49-F238E27FC236}">
                      <a16:creationId xmlns:a16="http://schemas.microsoft.com/office/drawing/2014/main" id="{1029EC21-E33A-418D-8F0D-52F27AE18C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0" y="2935"/>
                  <a:ext cx="27" cy="29"/>
                </a:xfrm>
                <a:custGeom>
                  <a:avLst/>
                  <a:gdLst>
                    <a:gd name="T0" fmla="*/ 0 w 27"/>
                    <a:gd name="T1" fmla="*/ 0 h 29"/>
                    <a:gd name="T2" fmla="*/ 12 w 27"/>
                    <a:gd name="T3" fmla="*/ 15 h 29"/>
                    <a:gd name="T4" fmla="*/ 27 w 27"/>
                    <a:gd name="T5" fmla="*/ 29 h 29"/>
                    <a:gd name="T6" fmla="*/ 0 w 27"/>
                    <a:gd name="T7" fmla="*/ 0 h 2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9">
                      <a:moveTo>
                        <a:pt x="0" y="0"/>
                      </a:moveTo>
                      <a:lnTo>
                        <a:pt x="12" y="15"/>
                      </a:lnTo>
                      <a:lnTo>
                        <a:pt x="27" y="2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75" name="Freeform 361">
                  <a:extLst>
                    <a:ext uri="{FF2B5EF4-FFF2-40B4-BE49-F238E27FC236}">
                      <a16:creationId xmlns:a16="http://schemas.microsoft.com/office/drawing/2014/main" id="{CB28015E-E9B2-4141-8016-F6EE7C0898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0" y="2935"/>
                  <a:ext cx="27" cy="29"/>
                </a:xfrm>
                <a:custGeom>
                  <a:avLst/>
                  <a:gdLst>
                    <a:gd name="T0" fmla="*/ 0 w 27"/>
                    <a:gd name="T1" fmla="*/ 0 h 29"/>
                    <a:gd name="T2" fmla="*/ 12 w 27"/>
                    <a:gd name="T3" fmla="*/ 15 h 29"/>
                    <a:gd name="T4" fmla="*/ 27 w 27"/>
                    <a:gd name="T5" fmla="*/ 29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9">
                      <a:moveTo>
                        <a:pt x="0" y="0"/>
                      </a:moveTo>
                      <a:lnTo>
                        <a:pt x="12" y="15"/>
                      </a:lnTo>
                      <a:lnTo>
                        <a:pt x="27" y="29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80" name="Group 362">
                <a:extLst>
                  <a:ext uri="{FF2B5EF4-FFF2-40B4-BE49-F238E27FC236}">
                    <a16:creationId xmlns:a16="http://schemas.microsoft.com/office/drawing/2014/main" id="{45CEB996-DFF4-49F5-918B-6FF400EB65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77" y="2965"/>
                <a:ext cx="26" cy="20"/>
                <a:chOff x="3777" y="2965"/>
                <a:chExt cx="26" cy="20"/>
              </a:xfrm>
            </p:grpSpPr>
            <p:sp>
              <p:nvSpPr>
                <p:cNvPr id="16572" name="Freeform 363">
                  <a:extLst>
                    <a:ext uri="{FF2B5EF4-FFF2-40B4-BE49-F238E27FC236}">
                      <a16:creationId xmlns:a16="http://schemas.microsoft.com/office/drawing/2014/main" id="{97E1FDAF-F87C-42DD-A15E-625F4A058F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7" y="2965"/>
                  <a:ext cx="26" cy="20"/>
                </a:xfrm>
                <a:custGeom>
                  <a:avLst/>
                  <a:gdLst>
                    <a:gd name="T0" fmla="*/ 0 w 26"/>
                    <a:gd name="T1" fmla="*/ 0 h 20"/>
                    <a:gd name="T2" fmla="*/ 14 w 26"/>
                    <a:gd name="T3" fmla="*/ 10 h 20"/>
                    <a:gd name="T4" fmla="*/ 19 w 26"/>
                    <a:gd name="T5" fmla="*/ 17 h 20"/>
                    <a:gd name="T6" fmla="*/ 26 w 26"/>
                    <a:gd name="T7" fmla="*/ 20 h 20"/>
                    <a:gd name="T8" fmla="*/ 0 w 26"/>
                    <a:gd name="T9" fmla="*/ 0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6" h="20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19" y="17"/>
                      </a:lnTo>
                      <a:lnTo>
                        <a:pt x="26" y="2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73" name="Freeform 364">
                  <a:extLst>
                    <a:ext uri="{FF2B5EF4-FFF2-40B4-BE49-F238E27FC236}">
                      <a16:creationId xmlns:a16="http://schemas.microsoft.com/office/drawing/2014/main" id="{6472629D-BAB8-437C-BACD-518D4204C3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7" y="2965"/>
                  <a:ext cx="26" cy="20"/>
                </a:xfrm>
                <a:custGeom>
                  <a:avLst/>
                  <a:gdLst>
                    <a:gd name="T0" fmla="*/ 0 w 26"/>
                    <a:gd name="T1" fmla="*/ 0 h 20"/>
                    <a:gd name="T2" fmla="*/ 14 w 26"/>
                    <a:gd name="T3" fmla="*/ 10 h 20"/>
                    <a:gd name="T4" fmla="*/ 19 w 26"/>
                    <a:gd name="T5" fmla="*/ 17 h 20"/>
                    <a:gd name="T6" fmla="*/ 26 w 26"/>
                    <a:gd name="T7" fmla="*/ 20 h 2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0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19" y="17"/>
                      </a:lnTo>
                      <a:lnTo>
                        <a:pt x="26" y="2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81" name="Group 365">
                <a:extLst>
                  <a:ext uri="{FF2B5EF4-FFF2-40B4-BE49-F238E27FC236}">
                    <a16:creationId xmlns:a16="http://schemas.microsoft.com/office/drawing/2014/main" id="{4EA3B5C0-BFBF-4DF6-85C6-B0BE69E9D9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03" y="2985"/>
                <a:ext cx="25" cy="10"/>
                <a:chOff x="3803" y="2985"/>
                <a:chExt cx="25" cy="10"/>
              </a:xfrm>
            </p:grpSpPr>
            <p:sp>
              <p:nvSpPr>
                <p:cNvPr id="16570" name="Freeform 366">
                  <a:extLst>
                    <a:ext uri="{FF2B5EF4-FFF2-40B4-BE49-F238E27FC236}">
                      <a16:creationId xmlns:a16="http://schemas.microsoft.com/office/drawing/2014/main" id="{67FB6F43-F733-4563-8EA5-63F14C0107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3" y="2985"/>
                  <a:ext cx="25" cy="10"/>
                </a:xfrm>
                <a:custGeom>
                  <a:avLst/>
                  <a:gdLst>
                    <a:gd name="T0" fmla="*/ 0 w 25"/>
                    <a:gd name="T1" fmla="*/ 0 h 10"/>
                    <a:gd name="T2" fmla="*/ 10 w 25"/>
                    <a:gd name="T3" fmla="*/ 7 h 10"/>
                    <a:gd name="T4" fmla="*/ 20 w 25"/>
                    <a:gd name="T5" fmla="*/ 9 h 10"/>
                    <a:gd name="T6" fmla="*/ 25 w 25"/>
                    <a:gd name="T7" fmla="*/ 10 h 10"/>
                    <a:gd name="T8" fmla="*/ 0 w 25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10">
                      <a:moveTo>
                        <a:pt x="0" y="0"/>
                      </a:moveTo>
                      <a:lnTo>
                        <a:pt x="10" y="7"/>
                      </a:lnTo>
                      <a:lnTo>
                        <a:pt x="20" y="9"/>
                      </a:lnTo>
                      <a:lnTo>
                        <a:pt x="25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71" name="Freeform 367">
                  <a:extLst>
                    <a:ext uri="{FF2B5EF4-FFF2-40B4-BE49-F238E27FC236}">
                      <a16:creationId xmlns:a16="http://schemas.microsoft.com/office/drawing/2014/main" id="{9FB5D2F8-0616-4753-94E4-708ADEF4FC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3" y="2985"/>
                  <a:ext cx="25" cy="10"/>
                </a:xfrm>
                <a:custGeom>
                  <a:avLst/>
                  <a:gdLst>
                    <a:gd name="T0" fmla="*/ 0 w 25"/>
                    <a:gd name="T1" fmla="*/ 0 h 10"/>
                    <a:gd name="T2" fmla="*/ 10 w 25"/>
                    <a:gd name="T3" fmla="*/ 7 h 10"/>
                    <a:gd name="T4" fmla="*/ 20 w 25"/>
                    <a:gd name="T5" fmla="*/ 9 h 10"/>
                    <a:gd name="T6" fmla="*/ 25 w 25"/>
                    <a:gd name="T7" fmla="*/ 10 h 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0">
                      <a:moveTo>
                        <a:pt x="0" y="0"/>
                      </a:moveTo>
                      <a:lnTo>
                        <a:pt x="10" y="7"/>
                      </a:lnTo>
                      <a:lnTo>
                        <a:pt x="20" y="9"/>
                      </a:lnTo>
                      <a:lnTo>
                        <a:pt x="25" y="1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82" name="Group 368">
                <a:extLst>
                  <a:ext uri="{FF2B5EF4-FFF2-40B4-BE49-F238E27FC236}">
                    <a16:creationId xmlns:a16="http://schemas.microsoft.com/office/drawing/2014/main" id="{AA9ABD3B-9FCE-464B-8A76-46CB87D83D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28" y="2992"/>
                <a:ext cx="27" cy="3"/>
                <a:chOff x="3828" y="2992"/>
                <a:chExt cx="27" cy="3"/>
              </a:xfrm>
            </p:grpSpPr>
            <p:sp>
              <p:nvSpPr>
                <p:cNvPr id="16568" name="Freeform 369">
                  <a:extLst>
                    <a:ext uri="{FF2B5EF4-FFF2-40B4-BE49-F238E27FC236}">
                      <a16:creationId xmlns:a16="http://schemas.microsoft.com/office/drawing/2014/main" id="{AFD823D5-87B8-47B8-B573-02D7EBE60E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28" y="2992"/>
                  <a:ext cx="27" cy="3"/>
                </a:xfrm>
                <a:custGeom>
                  <a:avLst/>
                  <a:gdLst>
                    <a:gd name="T0" fmla="*/ 0 w 27"/>
                    <a:gd name="T1" fmla="*/ 3 h 3"/>
                    <a:gd name="T2" fmla="*/ 12 w 27"/>
                    <a:gd name="T3" fmla="*/ 3 h 3"/>
                    <a:gd name="T4" fmla="*/ 27 w 27"/>
                    <a:gd name="T5" fmla="*/ 0 h 3"/>
                    <a:gd name="T6" fmla="*/ 0 w 27"/>
                    <a:gd name="T7" fmla="*/ 3 h 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0" y="3"/>
                      </a:moveTo>
                      <a:lnTo>
                        <a:pt x="12" y="3"/>
                      </a:lnTo>
                      <a:lnTo>
                        <a:pt x="27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69" name="Freeform 370">
                  <a:extLst>
                    <a:ext uri="{FF2B5EF4-FFF2-40B4-BE49-F238E27FC236}">
                      <a16:creationId xmlns:a16="http://schemas.microsoft.com/office/drawing/2014/main" id="{87D0625F-85DF-440C-A037-FEEC86F877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28" y="2992"/>
                  <a:ext cx="27" cy="3"/>
                </a:xfrm>
                <a:custGeom>
                  <a:avLst/>
                  <a:gdLst>
                    <a:gd name="T0" fmla="*/ 0 w 27"/>
                    <a:gd name="T1" fmla="*/ 3 h 3"/>
                    <a:gd name="T2" fmla="*/ 12 w 27"/>
                    <a:gd name="T3" fmla="*/ 3 h 3"/>
                    <a:gd name="T4" fmla="*/ 27 w 27"/>
                    <a:gd name="T5" fmla="*/ 0 h 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3">
                      <a:moveTo>
                        <a:pt x="0" y="3"/>
                      </a:moveTo>
                      <a:lnTo>
                        <a:pt x="12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83" name="Group 371">
                <a:extLst>
                  <a:ext uri="{FF2B5EF4-FFF2-40B4-BE49-F238E27FC236}">
                    <a16:creationId xmlns:a16="http://schemas.microsoft.com/office/drawing/2014/main" id="{2C2F3D80-20BD-4AAA-916C-54B7BEC0B1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55" y="2975"/>
                <a:ext cx="25" cy="17"/>
                <a:chOff x="3855" y="2975"/>
                <a:chExt cx="25" cy="17"/>
              </a:xfrm>
            </p:grpSpPr>
            <p:sp>
              <p:nvSpPr>
                <p:cNvPr id="16566" name="Freeform 372">
                  <a:extLst>
                    <a:ext uri="{FF2B5EF4-FFF2-40B4-BE49-F238E27FC236}">
                      <a16:creationId xmlns:a16="http://schemas.microsoft.com/office/drawing/2014/main" id="{4E4BA1B6-0BC4-4C2E-A608-534FD20171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55" y="2975"/>
                  <a:ext cx="25" cy="17"/>
                </a:xfrm>
                <a:custGeom>
                  <a:avLst/>
                  <a:gdLst>
                    <a:gd name="T0" fmla="*/ 0 w 25"/>
                    <a:gd name="T1" fmla="*/ 17 h 17"/>
                    <a:gd name="T2" fmla="*/ 5 w 25"/>
                    <a:gd name="T3" fmla="*/ 15 h 17"/>
                    <a:gd name="T4" fmla="*/ 10 w 25"/>
                    <a:gd name="T5" fmla="*/ 10 h 17"/>
                    <a:gd name="T6" fmla="*/ 25 w 25"/>
                    <a:gd name="T7" fmla="*/ 0 h 17"/>
                    <a:gd name="T8" fmla="*/ 0 w 25"/>
                    <a:gd name="T9" fmla="*/ 17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17">
                      <a:moveTo>
                        <a:pt x="0" y="17"/>
                      </a:moveTo>
                      <a:lnTo>
                        <a:pt x="5" y="15"/>
                      </a:lnTo>
                      <a:lnTo>
                        <a:pt x="10" y="10"/>
                      </a:lnTo>
                      <a:lnTo>
                        <a:pt x="25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67" name="Freeform 373">
                  <a:extLst>
                    <a:ext uri="{FF2B5EF4-FFF2-40B4-BE49-F238E27FC236}">
                      <a16:creationId xmlns:a16="http://schemas.microsoft.com/office/drawing/2014/main" id="{78CCE45B-A623-41F3-8105-A2B9F2CDEB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55" y="2975"/>
                  <a:ext cx="25" cy="17"/>
                </a:xfrm>
                <a:custGeom>
                  <a:avLst/>
                  <a:gdLst>
                    <a:gd name="T0" fmla="*/ 0 w 25"/>
                    <a:gd name="T1" fmla="*/ 17 h 17"/>
                    <a:gd name="T2" fmla="*/ 5 w 25"/>
                    <a:gd name="T3" fmla="*/ 15 h 17"/>
                    <a:gd name="T4" fmla="*/ 10 w 25"/>
                    <a:gd name="T5" fmla="*/ 10 h 17"/>
                    <a:gd name="T6" fmla="*/ 25 w 25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7">
                      <a:moveTo>
                        <a:pt x="0" y="17"/>
                      </a:moveTo>
                      <a:lnTo>
                        <a:pt x="5" y="15"/>
                      </a:lnTo>
                      <a:lnTo>
                        <a:pt x="10" y="10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84" name="Group 374">
                <a:extLst>
                  <a:ext uri="{FF2B5EF4-FFF2-40B4-BE49-F238E27FC236}">
                    <a16:creationId xmlns:a16="http://schemas.microsoft.com/office/drawing/2014/main" id="{438B8FC8-A2C5-4B85-B3B0-3CE3BCDC81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0" y="2953"/>
                <a:ext cx="29" cy="24"/>
                <a:chOff x="3880" y="2953"/>
                <a:chExt cx="29" cy="24"/>
              </a:xfrm>
            </p:grpSpPr>
            <p:sp>
              <p:nvSpPr>
                <p:cNvPr id="16564" name="Freeform 375">
                  <a:extLst>
                    <a:ext uri="{FF2B5EF4-FFF2-40B4-BE49-F238E27FC236}">
                      <a16:creationId xmlns:a16="http://schemas.microsoft.com/office/drawing/2014/main" id="{CCBE01A3-C177-4CAD-86C6-051FCB9799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0" y="2953"/>
                  <a:ext cx="29" cy="24"/>
                </a:xfrm>
                <a:custGeom>
                  <a:avLst/>
                  <a:gdLst>
                    <a:gd name="T0" fmla="*/ 0 w 29"/>
                    <a:gd name="T1" fmla="*/ 24 h 24"/>
                    <a:gd name="T2" fmla="*/ 14 w 29"/>
                    <a:gd name="T3" fmla="*/ 14 h 24"/>
                    <a:gd name="T4" fmla="*/ 29 w 29"/>
                    <a:gd name="T5" fmla="*/ 0 h 24"/>
                    <a:gd name="T6" fmla="*/ 0 w 29"/>
                    <a:gd name="T7" fmla="*/ 24 h 2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24">
                      <a:moveTo>
                        <a:pt x="0" y="24"/>
                      </a:moveTo>
                      <a:lnTo>
                        <a:pt x="14" y="14"/>
                      </a:lnTo>
                      <a:lnTo>
                        <a:pt x="29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65" name="Freeform 376">
                  <a:extLst>
                    <a:ext uri="{FF2B5EF4-FFF2-40B4-BE49-F238E27FC236}">
                      <a16:creationId xmlns:a16="http://schemas.microsoft.com/office/drawing/2014/main" id="{CB813424-0F3C-4DD8-88D6-B6727F0B77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0" y="2953"/>
                  <a:ext cx="29" cy="24"/>
                </a:xfrm>
                <a:custGeom>
                  <a:avLst/>
                  <a:gdLst>
                    <a:gd name="T0" fmla="*/ 0 w 29"/>
                    <a:gd name="T1" fmla="*/ 24 h 24"/>
                    <a:gd name="T2" fmla="*/ 14 w 29"/>
                    <a:gd name="T3" fmla="*/ 14 h 24"/>
                    <a:gd name="T4" fmla="*/ 29 w 29"/>
                    <a:gd name="T5" fmla="*/ 0 h 2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9" h="24">
                      <a:moveTo>
                        <a:pt x="0" y="24"/>
                      </a:moveTo>
                      <a:lnTo>
                        <a:pt x="14" y="14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85" name="Group 377">
                <a:extLst>
                  <a:ext uri="{FF2B5EF4-FFF2-40B4-BE49-F238E27FC236}">
                    <a16:creationId xmlns:a16="http://schemas.microsoft.com/office/drawing/2014/main" id="{3919050E-4809-4E62-9201-BCC4B7C6B1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11" y="2925"/>
                <a:ext cx="25" cy="26"/>
                <a:chOff x="3911" y="2925"/>
                <a:chExt cx="25" cy="26"/>
              </a:xfrm>
            </p:grpSpPr>
            <p:sp>
              <p:nvSpPr>
                <p:cNvPr id="16562" name="Freeform 378">
                  <a:extLst>
                    <a:ext uri="{FF2B5EF4-FFF2-40B4-BE49-F238E27FC236}">
                      <a16:creationId xmlns:a16="http://schemas.microsoft.com/office/drawing/2014/main" id="{9F96AE5B-E562-4492-BA3A-83CA5316C9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11" y="2925"/>
                  <a:ext cx="25" cy="26"/>
                </a:xfrm>
                <a:custGeom>
                  <a:avLst/>
                  <a:gdLst>
                    <a:gd name="T0" fmla="*/ 0 w 25"/>
                    <a:gd name="T1" fmla="*/ 26 h 26"/>
                    <a:gd name="T2" fmla="*/ 13 w 25"/>
                    <a:gd name="T3" fmla="*/ 13 h 26"/>
                    <a:gd name="T4" fmla="*/ 25 w 25"/>
                    <a:gd name="T5" fmla="*/ 0 h 26"/>
                    <a:gd name="T6" fmla="*/ 0 w 25"/>
                    <a:gd name="T7" fmla="*/ 26 h 2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26">
                      <a:moveTo>
                        <a:pt x="0" y="26"/>
                      </a:moveTo>
                      <a:lnTo>
                        <a:pt x="13" y="13"/>
                      </a:lnTo>
                      <a:lnTo>
                        <a:pt x="25" y="0"/>
                      </a:lnTo>
                      <a:lnTo>
                        <a:pt x="0" y="2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63" name="Freeform 379">
                  <a:extLst>
                    <a:ext uri="{FF2B5EF4-FFF2-40B4-BE49-F238E27FC236}">
                      <a16:creationId xmlns:a16="http://schemas.microsoft.com/office/drawing/2014/main" id="{41E0156E-C6E9-4095-A815-5762E39CFE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11" y="2925"/>
                  <a:ext cx="25" cy="26"/>
                </a:xfrm>
                <a:custGeom>
                  <a:avLst/>
                  <a:gdLst>
                    <a:gd name="T0" fmla="*/ 0 w 25"/>
                    <a:gd name="T1" fmla="*/ 26 h 26"/>
                    <a:gd name="T2" fmla="*/ 13 w 25"/>
                    <a:gd name="T3" fmla="*/ 13 h 26"/>
                    <a:gd name="T4" fmla="*/ 25 w 25"/>
                    <a:gd name="T5" fmla="*/ 0 h 2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26">
                      <a:moveTo>
                        <a:pt x="0" y="26"/>
                      </a:moveTo>
                      <a:lnTo>
                        <a:pt x="13" y="13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86" name="Group 380">
                <a:extLst>
                  <a:ext uri="{FF2B5EF4-FFF2-40B4-BE49-F238E27FC236}">
                    <a16:creationId xmlns:a16="http://schemas.microsoft.com/office/drawing/2014/main" id="{432D067F-1C11-4B15-985D-584BFA371F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8" y="2903"/>
                <a:ext cx="25" cy="25"/>
                <a:chOff x="3938" y="2903"/>
                <a:chExt cx="25" cy="25"/>
              </a:xfrm>
            </p:grpSpPr>
            <p:sp>
              <p:nvSpPr>
                <p:cNvPr id="16560" name="Freeform 381">
                  <a:extLst>
                    <a:ext uri="{FF2B5EF4-FFF2-40B4-BE49-F238E27FC236}">
                      <a16:creationId xmlns:a16="http://schemas.microsoft.com/office/drawing/2014/main" id="{8C687C4A-A06C-4723-9861-5FA1E60517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8" y="2903"/>
                  <a:ext cx="25" cy="25"/>
                </a:xfrm>
                <a:custGeom>
                  <a:avLst/>
                  <a:gdLst>
                    <a:gd name="T0" fmla="*/ 0 w 25"/>
                    <a:gd name="T1" fmla="*/ 25 h 25"/>
                    <a:gd name="T2" fmla="*/ 13 w 25"/>
                    <a:gd name="T3" fmla="*/ 11 h 25"/>
                    <a:gd name="T4" fmla="*/ 20 w 25"/>
                    <a:gd name="T5" fmla="*/ 5 h 25"/>
                    <a:gd name="T6" fmla="*/ 25 w 25"/>
                    <a:gd name="T7" fmla="*/ 0 h 25"/>
                    <a:gd name="T8" fmla="*/ 0 w 25"/>
                    <a:gd name="T9" fmla="*/ 25 h 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25">
                      <a:moveTo>
                        <a:pt x="0" y="25"/>
                      </a:moveTo>
                      <a:lnTo>
                        <a:pt x="13" y="11"/>
                      </a:lnTo>
                      <a:lnTo>
                        <a:pt x="20" y="5"/>
                      </a:lnTo>
                      <a:lnTo>
                        <a:pt x="25" y="0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61" name="Freeform 382">
                  <a:extLst>
                    <a:ext uri="{FF2B5EF4-FFF2-40B4-BE49-F238E27FC236}">
                      <a16:creationId xmlns:a16="http://schemas.microsoft.com/office/drawing/2014/main" id="{71C42BFF-2782-4DC3-97DD-87BEC426DF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8" y="2903"/>
                  <a:ext cx="25" cy="25"/>
                </a:xfrm>
                <a:custGeom>
                  <a:avLst/>
                  <a:gdLst>
                    <a:gd name="T0" fmla="*/ 0 w 25"/>
                    <a:gd name="T1" fmla="*/ 25 h 25"/>
                    <a:gd name="T2" fmla="*/ 13 w 25"/>
                    <a:gd name="T3" fmla="*/ 11 h 25"/>
                    <a:gd name="T4" fmla="*/ 20 w 25"/>
                    <a:gd name="T5" fmla="*/ 5 h 25"/>
                    <a:gd name="T6" fmla="*/ 25 w 25"/>
                    <a:gd name="T7" fmla="*/ 0 h 2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25">
                      <a:moveTo>
                        <a:pt x="0" y="25"/>
                      </a:moveTo>
                      <a:lnTo>
                        <a:pt x="13" y="11"/>
                      </a:lnTo>
                      <a:lnTo>
                        <a:pt x="20" y="5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87" name="Group 383">
                <a:extLst>
                  <a:ext uri="{FF2B5EF4-FFF2-40B4-BE49-F238E27FC236}">
                    <a16:creationId xmlns:a16="http://schemas.microsoft.com/office/drawing/2014/main" id="{25059753-6459-46F7-B219-B53B23E19A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63" y="2890"/>
                <a:ext cx="29" cy="13"/>
                <a:chOff x="3963" y="2890"/>
                <a:chExt cx="29" cy="13"/>
              </a:xfrm>
            </p:grpSpPr>
            <p:sp>
              <p:nvSpPr>
                <p:cNvPr id="16558" name="Freeform 384">
                  <a:extLst>
                    <a:ext uri="{FF2B5EF4-FFF2-40B4-BE49-F238E27FC236}">
                      <a16:creationId xmlns:a16="http://schemas.microsoft.com/office/drawing/2014/main" id="{4CD80C7C-4056-4AF0-9152-D3CA1CFA7D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63" y="2890"/>
                  <a:ext cx="29" cy="13"/>
                </a:xfrm>
                <a:custGeom>
                  <a:avLst/>
                  <a:gdLst>
                    <a:gd name="T0" fmla="*/ 0 w 29"/>
                    <a:gd name="T1" fmla="*/ 13 h 13"/>
                    <a:gd name="T2" fmla="*/ 15 w 29"/>
                    <a:gd name="T3" fmla="*/ 5 h 13"/>
                    <a:gd name="T4" fmla="*/ 24 w 29"/>
                    <a:gd name="T5" fmla="*/ 2 h 13"/>
                    <a:gd name="T6" fmla="*/ 29 w 29"/>
                    <a:gd name="T7" fmla="*/ 0 h 13"/>
                    <a:gd name="T8" fmla="*/ 0 w 29"/>
                    <a:gd name="T9" fmla="*/ 13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" h="13">
                      <a:moveTo>
                        <a:pt x="0" y="13"/>
                      </a:moveTo>
                      <a:lnTo>
                        <a:pt x="15" y="5"/>
                      </a:lnTo>
                      <a:lnTo>
                        <a:pt x="24" y="2"/>
                      </a:lnTo>
                      <a:lnTo>
                        <a:pt x="29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9" name="Freeform 385">
                  <a:extLst>
                    <a:ext uri="{FF2B5EF4-FFF2-40B4-BE49-F238E27FC236}">
                      <a16:creationId xmlns:a16="http://schemas.microsoft.com/office/drawing/2014/main" id="{447C81B0-F1C4-4228-8F89-7FAE8540C3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63" y="2890"/>
                  <a:ext cx="29" cy="13"/>
                </a:xfrm>
                <a:custGeom>
                  <a:avLst/>
                  <a:gdLst>
                    <a:gd name="T0" fmla="*/ 0 w 29"/>
                    <a:gd name="T1" fmla="*/ 13 h 13"/>
                    <a:gd name="T2" fmla="*/ 15 w 29"/>
                    <a:gd name="T3" fmla="*/ 5 h 13"/>
                    <a:gd name="T4" fmla="*/ 24 w 29"/>
                    <a:gd name="T5" fmla="*/ 2 h 13"/>
                    <a:gd name="T6" fmla="*/ 29 w 29"/>
                    <a:gd name="T7" fmla="*/ 0 h 1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13">
                      <a:moveTo>
                        <a:pt x="0" y="13"/>
                      </a:moveTo>
                      <a:lnTo>
                        <a:pt x="15" y="5"/>
                      </a:lnTo>
                      <a:lnTo>
                        <a:pt x="24" y="2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88" name="Group 386">
                <a:extLst>
                  <a:ext uri="{FF2B5EF4-FFF2-40B4-BE49-F238E27FC236}">
                    <a16:creationId xmlns:a16="http://schemas.microsoft.com/office/drawing/2014/main" id="{7A1FD3CF-7CAB-4956-A178-3413BB81E4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92" y="2890"/>
                <a:ext cx="25" cy="1"/>
                <a:chOff x="3992" y="2890"/>
                <a:chExt cx="25" cy="1"/>
              </a:xfrm>
            </p:grpSpPr>
            <p:sp>
              <p:nvSpPr>
                <p:cNvPr id="16556" name="Freeform 387">
                  <a:extLst>
                    <a:ext uri="{FF2B5EF4-FFF2-40B4-BE49-F238E27FC236}">
                      <a16:creationId xmlns:a16="http://schemas.microsoft.com/office/drawing/2014/main" id="{F4B8B26B-56F5-440B-9BB1-F890F4DCA8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92" y="2890"/>
                  <a:ext cx="25" cy="1"/>
                </a:xfrm>
                <a:custGeom>
                  <a:avLst/>
                  <a:gdLst>
                    <a:gd name="T0" fmla="*/ 0 w 25"/>
                    <a:gd name="T1" fmla="*/ 1 h 1"/>
                    <a:gd name="T2" fmla="*/ 15 w 25"/>
                    <a:gd name="T3" fmla="*/ 0 h 1"/>
                    <a:gd name="T4" fmla="*/ 25 w 25"/>
                    <a:gd name="T5" fmla="*/ 1 h 1"/>
                    <a:gd name="T6" fmla="*/ 0 w 25"/>
                    <a:gd name="T7" fmla="*/ 1 h 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0" y="1"/>
                      </a:moveTo>
                      <a:lnTo>
                        <a:pt x="15" y="0"/>
                      </a:lnTo>
                      <a:lnTo>
                        <a:pt x="25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7" name="Freeform 388">
                  <a:extLst>
                    <a:ext uri="{FF2B5EF4-FFF2-40B4-BE49-F238E27FC236}">
                      <a16:creationId xmlns:a16="http://schemas.microsoft.com/office/drawing/2014/main" id="{75FC4E2E-6A2A-4C0C-B5CA-67F921BB10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92" y="2890"/>
                  <a:ext cx="25" cy="1"/>
                </a:xfrm>
                <a:custGeom>
                  <a:avLst/>
                  <a:gdLst>
                    <a:gd name="T0" fmla="*/ 0 w 25"/>
                    <a:gd name="T1" fmla="*/ 1 h 1"/>
                    <a:gd name="T2" fmla="*/ 15 w 25"/>
                    <a:gd name="T3" fmla="*/ 0 h 1"/>
                    <a:gd name="T4" fmla="*/ 25 w 25"/>
                    <a:gd name="T5" fmla="*/ 1 h 1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1">
                      <a:moveTo>
                        <a:pt x="0" y="1"/>
                      </a:moveTo>
                      <a:lnTo>
                        <a:pt x="15" y="0"/>
                      </a:lnTo>
                      <a:lnTo>
                        <a:pt x="25" y="1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89" name="Group 389">
                <a:extLst>
                  <a:ext uri="{FF2B5EF4-FFF2-40B4-BE49-F238E27FC236}">
                    <a16:creationId xmlns:a16="http://schemas.microsoft.com/office/drawing/2014/main" id="{B13AAAE9-794F-4EE5-8FE3-173B09CA4B7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9" y="2890"/>
                <a:ext cx="25" cy="11"/>
                <a:chOff x="4019" y="2890"/>
                <a:chExt cx="25" cy="11"/>
              </a:xfrm>
            </p:grpSpPr>
            <p:sp>
              <p:nvSpPr>
                <p:cNvPr id="16554" name="Freeform 390">
                  <a:extLst>
                    <a:ext uri="{FF2B5EF4-FFF2-40B4-BE49-F238E27FC236}">
                      <a16:creationId xmlns:a16="http://schemas.microsoft.com/office/drawing/2014/main" id="{8A505612-170D-456B-B6B2-8E64EF1214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19" y="2890"/>
                  <a:ext cx="25" cy="11"/>
                </a:xfrm>
                <a:custGeom>
                  <a:avLst/>
                  <a:gdLst>
                    <a:gd name="T0" fmla="*/ 0 w 25"/>
                    <a:gd name="T1" fmla="*/ 0 h 11"/>
                    <a:gd name="T2" fmla="*/ 8 w 25"/>
                    <a:gd name="T3" fmla="*/ 2 h 11"/>
                    <a:gd name="T4" fmla="*/ 13 w 25"/>
                    <a:gd name="T5" fmla="*/ 5 h 11"/>
                    <a:gd name="T6" fmla="*/ 25 w 25"/>
                    <a:gd name="T7" fmla="*/ 11 h 11"/>
                    <a:gd name="T8" fmla="*/ 0 w 25"/>
                    <a:gd name="T9" fmla="*/ 0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11">
                      <a:moveTo>
                        <a:pt x="0" y="0"/>
                      </a:moveTo>
                      <a:lnTo>
                        <a:pt x="8" y="2"/>
                      </a:lnTo>
                      <a:lnTo>
                        <a:pt x="13" y="5"/>
                      </a:lnTo>
                      <a:lnTo>
                        <a:pt x="25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5" name="Freeform 391">
                  <a:extLst>
                    <a:ext uri="{FF2B5EF4-FFF2-40B4-BE49-F238E27FC236}">
                      <a16:creationId xmlns:a16="http://schemas.microsoft.com/office/drawing/2014/main" id="{4DA82625-DA1D-4293-8243-4CF2F32C57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19" y="2890"/>
                  <a:ext cx="25" cy="11"/>
                </a:xfrm>
                <a:custGeom>
                  <a:avLst/>
                  <a:gdLst>
                    <a:gd name="T0" fmla="*/ 0 w 25"/>
                    <a:gd name="T1" fmla="*/ 0 h 11"/>
                    <a:gd name="T2" fmla="*/ 8 w 25"/>
                    <a:gd name="T3" fmla="*/ 2 h 11"/>
                    <a:gd name="T4" fmla="*/ 13 w 25"/>
                    <a:gd name="T5" fmla="*/ 5 h 11"/>
                    <a:gd name="T6" fmla="*/ 25 w 25"/>
                    <a:gd name="T7" fmla="*/ 11 h 1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1">
                      <a:moveTo>
                        <a:pt x="0" y="0"/>
                      </a:moveTo>
                      <a:lnTo>
                        <a:pt x="8" y="2"/>
                      </a:lnTo>
                      <a:lnTo>
                        <a:pt x="13" y="5"/>
                      </a:lnTo>
                      <a:lnTo>
                        <a:pt x="25" y="11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90" name="Group 392">
                <a:extLst>
                  <a:ext uri="{FF2B5EF4-FFF2-40B4-BE49-F238E27FC236}">
                    <a16:creationId xmlns:a16="http://schemas.microsoft.com/office/drawing/2014/main" id="{906FCBE6-CEF3-4610-8F0B-0125025282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41" y="2901"/>
                <a:ext cx="27" cy="23"/>
                <a:chOff x="4041" y="2901"/>
                <a:chExt cx="27" cy="23"/>
              </a:xfrm>
            </p:grpSpPr>
            <p:sp>
              <p:nvSpPr>
                <p:cNvPr id="16552" name="Freeform 393">
                  <a:extLst>
                    <a:ext uri="{FF2B5EF4-FFF2-40B4-BE49-F238E27FC236}">
                      <a16:creationId xmlns:a16="http://schemas.microsoft.com/office/drawing/2014/main" id="{2908BB01-A0D7-415F-A62F-82F8C9A7B0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41" y="2901"/>
                  <a:ext cx="27" cy="23"/>
                </a:xfrm>
                <a:custGeom>
                  <a:avLst/>
                  <a:gdLst>
                    <a:gd name="T0" fmla="*/ 0 w 27"/>
                    <a:gd name="T1" fmla="*/ 0 h 23"/>
                    <a:gd name="T2" fmla="*/ 13 w 27"/>
                    <a:gd name="T3" fmla="*/ 11 h 23"/>
                    <a:gd name="T4" fmla="*/ 27 w 27"/>
                    <a:gd name="T5" fmla="*/ 23 h 23"/>
                    <a:gd name="T6" fmla="*/ 0 w 27"/>
                    <a:gd name="T7" fmla="*/ 0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3">
                      <a:moveTo>
                        <a:pt x="0" y="0"/>
                      </a:moveTo>
                      <a:lnTo>
                        <a:pt x="13" y="11"/>
                      </a:lnTo>
                      <a:lnTo>
                        <a:pt x="27" y="2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3" name="Freeform 394">
                  <a:extLst>
                    <a:ext uri="{FF2B5EF4-FFF2-40B4-BE49-F238E27FC236}">
                      <a16:creationId xmlns:a16="http://schemas.microsoft.com/office/drawing/2014/main" id="{F1A3A617-94FF-441A-82B2-A08B37B00A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41" y="2901"/>
                  <a:ext cx="27" cy="23"/>
                </a:xfrm>
                <a:custGeom>
                  <a:avLst/>
                  <a:gdLst>
                    <a:gd name="T0" fmla="*/ 0 w 27"/>
                    <a:gd name="T1" fmla="*/ 0 h 23"/>
                    <a:gd name="T2" fmla="*/ 13 w 27"/>
                    <a:gd name="T3" fmla="*/ 11 h 23"/>
                    <a:gd name="T4" fmla="*/ 27 w 27"/>
                    <a:gd name="T5" fmla="*/ 23 h 2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3">
                      <a:moveTo>
                        <a:pt x="0" y="0"/>
                      </a:moveTo>
                      <a:lnTo>
                        <a:pt x="13" y="11"/>
                      </a:lnTo>
                      <a:lnTo>
                        <a:pt x="27" y="23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91" name="Group 395">
                <a:extLst>
                  <a:ext uri="{FF2B5EF4-FFF2-40B4-BE49-F238E27FC236}">
                    <a16:creationId xmlns:a16="http://schemas.microsoft.com/office/drawing/2014/main" id="{8602E18A-E90C-4A81-84E3-E385CE5FD4F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68" y="2926"/>
                <a:ext cx="27" cy="29"/>
                <a:chOff x="4068" y="2926"/>
                <a:chExt cx="27" cy="29"/>
              </a:xfrm>
            </p:grpSpPr>
            <p:sp>
              <p:nvSpPr>
                <p:cNvPr id="16550" name="Freeform 396">
                  <a:extLst>
                    <a:ext uri="{FF2B5EF4-FFF2-40B4-BE49-F238E27FC236}">
                      <a16:creationId xmlns:a16="http://schemas.microsoft.com/office/drawing/2014/main" id="{4F4EB811-03E5-480B-AA3B-1ADD281FCF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68" y="2926"/>
                  <a:ext cx="27" cy="29"/>
                </a:xfrm>
                <a:custGeom>
                  <a:avLst/>
                  <a:gdLst>
                    <a:gd name="T0" fmla="*/ 0 w 27"/>
                    <a:gd name="T1" fmla="*/ 0 h 29"/>
                    <a:gd name="T2" fmla="*/ 8 w 27"/>
                    <a:gd name="T3" fmla="*/ 7 h 29"/>
                    <a:gd name="T4" fmla="*/ 15 w 27"/>
                    <a:gd name="T5" fmla="*/ 14 h 29"/>
                    <a:gd name="T6" fmla="*/ 27 w 27"/>
                    <a:gd name="T7" fmla="*/ 29 h 29"/>
                    <a:gd name="T8" fmla="*/ 0 w 27"/>
                    <a:gd name="T9" fmla="*/ 0 h 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" h="29">
                      <a:moveTo>
                        <a:pt x="0" y="0"/>
                      </a:moveTo>
                      <a:lnTo>
                        <a:pt x="8" y="7"/>
                      </a:lnTo>
                      <a:lnTo>
                        <a:pt x="15" y="14"/>
                      </a:lnTo>
                      <a:lnTo>
                        <a:pt x="27" y="2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51" name="Freeform 397">
                  <a:extLst>
                    <a:ext uri="{FF2B5EF4-FFF2-40B4-BE49-F238E27FC236}">
                      <a16:creationId xmlns:a16="http://schemas.microsoft.com/office/drawing/2014/main" id="{9E5360D6-393D-42BB-A0B4-17EE5E7B5B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68" y="2926"/>
                  <a:ext cx="27" cy="29"/>
                </a:xfrm>
                <a:custGeom>
                  <a:avLst/>
                  <a:gdLst>
                    <a:gd name="T0" fmla="*/ 0 w 27"/>
                    <a:gd name="T1" fmla="*/ 0 h 29"/>
                    <a:gd name="T2" fmla="*/ 8 w 27"/>
                    <a:gd name="T3" fmla="*/ 7 h 29"/>
                    <a:gd name="T4" fmla="*/ 15 w 27"/>
                    <a:gd name="T5" fmla="*/ 14 h 29"/>
                    <a:gd name="T6" fmla="*/ 27 w 27"/>
                    <a:gd name="T7" fmla="*/ 29 h 2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9">
                      <a:moveTo>
                        <a:pt x="0" y="0"/>
                      </a:moveTo>
                      <a:lnTo>
                        <a:pt x="8" y="7"/>
                      </a:lnTo>
                      <a:lnTo>
                        <a:pt x="15" y="14"/>
                      </a:lnTo>
                      <a:lnTo>
                        <a:pt x="27" y="29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92" name="Group 398">
                <a:extLst>
                  <a:ext uri="{FF2B5EF4-FFF2-40B4-BE49-F238E27FC236}">
                    <a16:creationId xmlns:a16="http://schemas.microsoft.com/office/drawing/2014/main" id="{AA3E5EF6-1AC4-44B6-958F-124DF76271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90" y="2955"/>
                <a:ext cx="25" cy="25"/>
                <a:chOff x="4090" y="2955"/>
                <a:chExt cx="25" cy="25"/>
              </a:xfrm>
            </p:grpSpPr>
            <p:sp>
              <p:nvSpPr>
                <p:cNvPr id="16548" name="Freeform 399">
                  <a:extLst>
                    <a:ext uri="{FF2B5EF4-FFF2-40B4-BE49-F238E27FC236}">
                      <a16:creationId xmlns:a16="http://schemas.microsoft.com/office/drawing/2014/main" id="{AC8095A0-DD44-401E-B33E-EA5F1E64CA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90" y="2955"/>
                  <a:ext cx="25" cy="25"/>
                </a:xfrm>
                <a:custGeom>
                  <a:avLst/>
                  <a:gdLst>
                    <a:gd name="T0" fmla="*/ 0 w 25"/>
                    <a:gd name="T1" fmla="*/ 0 h 25"/>
                    <a:gd name="T2" fmla="*/ 10 w 25"/>
                    <a:gd name="T3" fmla="*/ 14 h 25"/>
                    <a:gd name="T4" fmla="*/ 25 w 25"/>
                    <a:gd name="T5" fmla="*/ 25 h 25"/>
                    <a:gd name="T6" fmla="*/ 0 w 25"/>
                    <a:gd name="T7" fmla="*/ 0 h 2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25">
                      <a:moveTo>
                        <a:pt x="0" y="0"/>
                      </a:moveTo>
                      <a:lnTo>
                        <a:pt x="10" y="14"/>
                      </a:lnTo>
                      <a:lnTo>
                        <a:pt x="25" y="2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9" name="Freeform 400">
                  <a:extLst>
                    <a:ext uri="{FF2B5EF4-FFF2-40B4-BE49-F238E27FC236}">
                      <a16:creationId xmlns:a16="http://schemas.microsoft.com/office/drawing/2014/main" id="{878C945F-3725-4CE7-A56C-5160DC6579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90" y="2955"/>
                  <a:ext cx="25" cy="25"/>
                </a:xfrm>
                <a:custGeom>
                  <a:avLst/>
                  <a:gdLst>
                    <a:gd name="T0" fmla="*/ 0 w 25"/>
                    <a:gd name="T1" fmla="*/ 0 h 25"/>
                    <a:gd name="T2" fmla="*/ 10 w 25"/>
                    <a:gd name="T3" fmla="*/ 14 h 25"/>
                    <a:gd name="T4" fmla="*/ 25 w 25"/>
                    <a:gd name="T5" fmla="*/ 25 h 2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25">
                      <a:moveTo>
                        <a:pt x="0" y="0"/>
                      </a:moveTo>
                      <a:lnTo>
                        <a:pt x="10" y="14"/>
                      </a:lnTo>
                      <a:lnTo>
                        <a:pt x="25" y="25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93" name="Group 401">
                <a:extLst>
                  <a:ext uri="{FF2B5EF4-FFF2-40B4-BE49-F238E27FC236}">
                    <a16:creationId xmlns:a16="http://schemas.microsoft.com/office/drawing/2014/main" id="{AE82708D-1E25-45B0-8B66-A6D5448B91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12" y="2980"/>
                <a:ext cx="27" cy="17"/>
                <a:chOff x="4112" y="2980"/>
                <a:chExt cx="27" cy="17"/>
              </a:xfrm>
            </p:grpSpPr>
            <p:sp>
              <p:nvSpPr>
                <p:cNvPr id="16546" name="Freeform 402">
                  <a:extLst>
                    <a:ext uri="{FF2B5EF4-FFF2-40B4-BE49-F238E27FC236}">
                      <a16:creationId xmlns:a16="http://schemas.microsoft.com/office/drawing/2014/main" id="{14FB4E63-523D-47FB-9DE1-D9B141ADCF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2" y="2980"/>
                  <a:ext cx="27" cy="17"/>
                </a:xfrm>
                <a:custGeom>
                  <a:avLst/>
                  <a:gdLst>
                    <a:gd name="T0" fmla="*/ 0 w 27"/>
                    <a:gd name="T1" fmla="*/ 0 h 17"/>
                    <a:gd name="T2" fmla="*/ 13 w 27"/>
                    <a:gd name="T3" fmla="*/ 10 h 17"/>
                    <a:gd name="T4" fmla="*/ 20 w 27"/>
                    <a:gd name="T5" fmla="*/ 13 h 17"/>
                    <a:gd name="T6" fmla="*/ 27 w 27"/>
                    <a:gd name="T7" fmla="*/ 17 h 17"/>
                    <a:gd name="T8" fmla="*/ 0 w 2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" h="17">
                      <a:moveTo>
                        <a:pt x="0" y="0"/>
                      </a:moveTo>
                      <a:lnTo>
                        <a:pt x="13" y="10"/>
                      </a:lnTo>
                      <a:lnTo>
                        <a:pt x="20" y="13"/>
                      </a:lnTo>
                      <a:lnTo>
                        <a:pt x="27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7" name="Freeform 403">
                  <a:extLst>
                    <a:ext uri="{FF2B5EF4-FFF2-40B4-BE49-F238E27FC236}">
                      <a16:creationId xmlns:a16="http://schemas.microsoft.com/office/drawing/2014/main" id="{5CE2D5AA-5514-4609-B0ED-85822D4D44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2" y="2980"/>
                  <a:ext cx="27" cy="17"/>
                </a:xfrm>
                <a:custGeom>
                  <a:avLst/>
                  <a:gdLst>
                    <a:gd name="T0" fmla="*/ 0 w 27"/>
                    <a:gd name="T1" fmla="*/ 0 h 17"/>
                    <a:gd name="T2" fmla="*/ 13 w 27"/>
                    <a:gd name="T3" fmla="*/ 10 h 17"/>
                    <a:gd name="T4" fmla="*/ 20 w 27"/>
                    <a:gd name="T5" fmla="*/ 13 h 17"/>
                    <a:gd name="T6" fmla="*/ 27 w 27"/>
                    <a:gd name="T7" fmla="*/ 17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17">
                      <a:moveTo>
                        <a:pt x="0" y="0"/>
                      </a:moveTo>
                      <a:lnTo>
                        <a:pt x="13" y="10"/>
                      </a:lnTo>
                      <a:lnTo>
                        <a:pt x="20" y="13"/>
                      </a:lnTo>
                      <a:lnTo>
                        <a:pt x="27" y="17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94" name="Group 404">
                <a:extLst>
                  <a:ext uri="{FF2B5EF4-FFF2-40B4-BE49-F238E27FC236}">
                    <a16:creationId xmlns:a16="http://schemas.microsoft.com/office/drawing/2014/main" id="{D4E00F02-DE94-4FCD-AEE5-B7B397FDD1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39" y="2997"/>
                <a:ext cx="25" cy="4"/>
                <a:chOff x="4139" y="2997"/>
                <a:chExt cx="25" cy="4"/>
              </a:xfrm>
            </p:grpSpPr>
            <p:sp>
              <p:nvSpPr>
                <p:cNvPr id="16544" name="Freeform 405">
                  <a:extLst>
                    <a:ext uri="{FF2B5EF4-FFF2-40B4-BE49-F238E27FC236}">
                      <a16:creationId xmlns:a16="http://schemas.microsoft.com/office/drawing/2014/main" id="{FDEA8189-69F5-42AB-B35C-B11C4D93EA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39" y="2997"/>
                  <a:ext cx="25" cy="4"/>
                </a:xfrm>
                <a:custGeom>
                  <a:avLst/>
                  <a:gdLst>
                    <a:gd name="T0" fmla="*/ 0 w 25"/>
                    <a:gd name="T1" fmla="*/ 0 h 4"/>
                    <a:gd name="T2" fmla="*/ 10 w 25"/>
                    <a:gd name="T3" fmla="*/ 4 h 4"/>
                    <a:gd name="T4" fmla="*/ 25 w 25"/>
                    <a:gd name="T5" fmla="*/ 4 h 4"/>
                    <a:gd name="T6" fmla="*/ 0 w 25"/>
                    <a:gd name="T7" fmla="*/ 0 h 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4">
                      <a:moveTo>
                        <a:pt x="0" y="0"/>
                      </a:moveTo>
                      <a:lnTo>
                        <a:pt x="10" y="4"/>
                      </a:lnTo>
                      <a:lnTo>
                        <a:pt x="25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5" name="Freeform 406">
                  <a:extLst>
                    <a:ext uri="{FF2B5EF4-FFF2-40B4-BE49-F238E27FC236}">
                      <a16:creationId xmlns:a16="http://schemas.microsoft.com/office/drawing/2014/main" id="{FEB124AE-C398-446F-8EAC-AAFCB95F47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39" y="2997"/>
                  <a:ext cx="25" cy="4"/>
                </a:xfrm>
                <a:custGeom>
                  <a:avLst/>
                  <a:gdLst>
                    <a:gd name="T0" fmla="*/ 0 w 25"/>
                    <a:gd name="T1" fmla="*/ 0 h 4"/>
                    <a:gd name="T2" fmla="*/ 10 w 25"/>
                    <a:gd name="T3" fmla="*/ 4 h 4"/>
                    <a:gd name="T4" fmla="*/ 25 w 25"/>
                    <a:gd name="T5" fmla="*/ 4 h 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4">
                      <a:moveTo>
                        <a:pt x="0" y="0"/>
                      </a:moveTo>
                      <a:lnTo>
                        <a:pt x="10" y="4"/>
                      </a:lnTo>
                      <a:lnTo>
                        <a:pt x="25" y="4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95" name="Group 407">
                <a:extLst>
                  <a:ext uri="{FF2B5EF4-FFF2-40B4-BE49-F238E27FC236}">
                    <a16:creationId xmlns:a16="http://schemas.microsoft.com/office/drawing/2014/main" id="{85A178F0-D1C1-4246-8F04-6ECC25CB8F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64" y="2992"/>
                <a:ext cx="29" cy="9"/>
                <a:chOff x="4164" y="2992"/>
                <a:chExt cx="29" cy="9"/>
              </a:xfrm>
            </p:grpSpPr>
            <p:sp>
              <p:nvSpPr>
                <p:cNvPr id="16542" name="Freeform 408">
                  <a:extLst>
                    <a:ext uri="{FF2B5EF4-FFF2-40B4-BE49-F238E27FC236}">
                      <a16:creationId xmlns:a16="http://schemas.microsoft.com/office/drawing/2014/main" id="{FF401978-8ECE-4CB4-81E3-979FE56D72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64" y="2992"/>
                  <a:ext cx="29" cy="9"/>
                </a:xfrm>
                <a:custGeom>
                  <a:avLst/>
                  <a:gdLst>
                    <a:gd name="T0" fmla="*/ 0 w 29"/>
                    <a:gd name="T1" fmla="*/ 9 h 9"/>
                    <a:gd name="T2" fmla="*/ 15 w 29"/>
                    <a:gd name="T3" fmla="*/ 7 h 9"/>
                    <a:gd name="T4" fmla="*/ 29 w 29"/>
                    <a:gd name="T5" fmla="*/ 0 h 9"/>
                    <a:gd name="T6" fmla="*/ 0 w 29"/>
                    <a:gd name="T7" fmla="*/ 9 h 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9">
                      <a:moveTo>
                        <a:pt x="0" y="9"/>
                      </a:moveTo>
                      <a:lnTo>
                        <a:pt x="15" y="7"/>
                      </a:lnTo>
                      <a:lnTo>
                        <a:pt x="29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3" name="Freeform 409">
                  <a:extLst>
                    <a:ext uri="{FF2B5EF4-FFF2-40B4-BE49-F238E27FC236}">
                      <a16:creationId xmlns:a16="http://schemas.microsoft.com/office/drawing/2014/main" id="{47683E9E-55B8-442D-9BC0-524E0F6312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64" y="2992"/>
                  <a:ext cx="29" cy="9"/>
                </a:xfrm>
                <a:custGeom>
                  <a:avLst/>
                  <a:gdLst>
                    <a:gd name="T0" fmla="*/ 0 w 29"/>
                    <a:gd name="T1" fmla="*/ 9 h 9"/>
                    <a:gd name="T2" fmla="*/ 15 w 29"/>
                    <a:gd name="T3" fmla="*/ 7 h 9"/>
                    <a:gd name="T4" fmla="*/ 29 w 29"/>
                    <a:gd name="T5" fmla="*/ 0 h 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9" h="9">
                      <a:moveTo>
                        <a:pt x="0" y="9"/>
                      </a:moveTo>
                      <a:lnTo>
                        <a:pt x="15" y="7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96" name="Group 410">
                <a:extLst>
                  <a:ext uri="{FF2B5EF4-FFF2-40B4-BE49-F238E27FC236}">
                    <a16:creationId xmlns:a16="http://schemas.microsoft.com/office/drawing/2014/main" id="{8B13A312-6DDE-4B21-8151-60D367F6D6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96" y="2974"/>
                <a:ext cx="24" cy="20"/>
                <a:chOff x="4196" y="2974"/>
                <a:chExt cx="24" cy="20"/>
              </a:xfrm>
            </p:grpSpPr>
            <p:sp>
              <p:nvSpPr>
                <p:cNvPr id="16540" name="Freeform 411">
                  <a:extLst>
                    <a:ext uri="{FF2B5EF4-FFF2-40B4-BE49-F238E27FC236}">
                      <a16:creationId xmlns:a16="http://schemas.microsoft.com/office/drawing/2014/main" id="{12177F1C-054F-467A-BD5F-3F2122F9B7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96" y="2974"/>
                  <a:ext cx="24" cy="20"/>
                </a:xfrm>
                <a:custGeom>
                  <a:avLst/>
                  <a:gdLst>
                    <a:gd name="T0" fmla="*/ 0 w 24"/>
                    <a:gd name="T1" fmla="*/ 20 h 20"/>
                    <a:gd name="T2" fmla="*/ 5 w 24"/>
                    <a:gd name="T3" fmla="*/ 17 h 20"/>
                    <a:gd name="T4" fmla="*/ 12 w 24"/>
                    <a:gd name="T5" fmla="*/ 10 h 20"/>
                    <a:gd name="T6" fmla="*/ 24 w 24"/>
                    <a:gd name="T7" fmla="*/ 0 h 20"/>
                    <a:gd name="T8" fmla="*/ 0 w 24"/>
                    <a:gd name="T9" fmla="*/ 20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20">
                      <a:moveTo>
                        <a:pt x="0" y="20"/>
                      </a:moveTo>
                      <a:lnTo>
                        <a:pt x="5" y="17"/>
                      </a:lnTo>
                      <a:lnTo>
                        <a:pt x="12" y="10"/>
                      </a:lnTo>
                      <a:lnTo>
                        <a:pt x="24" y="0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41" name="Freeform 412">
                  <a:extLst>
                    <a:ext uri="{FF2B5EF4-FFF2-40B4-BE49-F238E27FC236}">
                      <a16:creationId xmlns:a16="http://schemas.microsoft.com/office/drawing/2014/main" id="{EBEA2A7D-579F-4CA9-A404-04183B7817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96" y="2974"/>
                  <a:ext cx="24" cy="20"/>
                </a:xfrm>
                <a:custGeom>
                  <a:avLst/>
                  <a:gdLst>
                    <a:gd name="T0" fmla="*/ 0 w 24"/>
                    <a:gd name="T1" fmla="*/ 20 h 20"/>
                    <a:gd name="T2" fmla="*/ 5 w 24"/>
                    <a:gd name="T3" fmla="*/ 17 h 20"/>
                    <a:gd name="T4" fmla="*/ 12 w 24"/>
                    <a:gd name="T5" fmla="*/ 10 h 20"/>
                    <a:gd name="T6" fmla="*/ 24 w 24"/>
                    <a:gd name="T7" fmla="*/ 0 h 2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20">
                      <a:moveTo>
                        <a:pt x="0" y="20"/>
                      </a:moveTo>
                      <a:lnTo>
                        <a:pt x="5" y="17"/>
                      </a:lnTo>
                      <a:lnTo>
                        <a:pt x="12" y="10"/>
                      </a:lnTo>
                      <a:lnTo>
                        <a:pt x="24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97" name="Group 413">
                <a:extLst>
                  <a:ext uri="{FF2B5EF4-FFF2-40B4-BE49-F238E27FC236}">
                    <a16:creationId xmlns:a16="http://schemas.microsoft.com/office/drawing/2014/main" id="{CF7C9958-3BBB-40D0-BD7F-496D4F05753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20" y="2948"/>
                <a:ext cx="25" cy="26"/>
                <a:chOff x="4220" y="2948"/>
                <a:chExt cx="25" cy="26"/>
              </a:xfrm>
            </p:grpSpPr>
            <p:sp>
              <p:nvSpPr>
                <p:cNvPr id="16538" name="Freeform 414">
                  <a:extLst>
                    <a:ext uri="{FF2B5EF4-FFF2-40B4-BE49-F238E27FC236}">
                      <a16:creationId xmlns:a16="http://schemas.microsoft.com/office/drawing/2014/main" id="{A9C93287-3F65-4294-8028-78D43C2C58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20" y="2948"/>
                  <a:ext cx="25" cy="26"/>
                </a:xfrm>
                <a:custGeom>
                  <a:avLst/>
                  <a:gdLst>
                    <a:gd name="T0" fmla="*/ 0 w 25"/>
                    <a:gd name="T1" fmla="*/ 26 h 26"/>
                    <a:gd name="T2" fmla="*/ 13 w 25"/>
                    <a:gd name="T3" fmla="*/ 13 h 26"/>
                    <a:gd name="T4" fmla="*/ 25 w 25"/>
                    <a:gd name="T5" fmla="*/ 0 h 26"/>
                    <a:gd name="T6" fmla="*/ 0 w 25"/>
                    <a:gd name="T7" fmla="*/ 26 h 2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26">
                      <a:moveTo>
                        <a:pt x="0" y="26"/>
                      </a:moveTo>
                      <a:lnTo>
                        <a:pt x="13" y="13"/>
                      </a:lnTo>
                      <a:lnTo>
                        <a:pt x="25" y="0"/>
                      </a:lnTo>
                      <a:lnTo>
                        <a:pt x="0" y="2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9" name="Freeform 415">
                  <a:extLst>
                    <a:ext uri="{FF2B5EF4-FFF2-40B4-BE49-F238E27FC236}">
                      <a16:creationId xmlns:a16="http://schemas.microsoft.com/office/drawing/2014/main" id="{631F25E3-84A5-4202-B0F9-2BE3504E87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20" y="2948"/>
                  <a:ext cx="25" cy="26"/>
                </a:xfrm>
                <a:custGeom>
                  <a:avLst/>
                  <a:gdLst>
                    <a:gd name="T0" fmla="*/ 0 w 25"/>
                    <a:gd name="T1" fmla="*/ 26 h 26"/>
                    <a:gd name="T2" fmla="*/ 13 w 25"/>
                    <a:gd name="T3" fmla="*/ 13 h 26"/>
                    <a:gd name="T4" fmla="*/ 25 w 25"/>
                    <a:gd name="T5" fmla="*/ 0 h 26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26">
                      <a:moveTo>
                        <a:pt x="0" y="26"/>
                      </a:moveTo>
                      <a:lnTo>
                        <a:pt x="13" y="13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98" name="Group 416">
                <a:extLst>
                  <a:ext uri="{FF2B5EF4-FFF2-40B4-BE49-F238E27FC236}">
                    <a16:creationId xmlns:a16="http://schemas.microsoft.com/office/drawing/2014/main" id="{3C446A2B-8BCA-4206-BF21-7DDA859B7D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50" y="2920"/>
                <a:ext cx="29" cy="28"/>
                <a:chOff x="4250" y="2920"/>
                <a:chExt cx="29" cy="28"/>
              </a:xfrm>
            </p:grpSpPr>
            <p:sp>
              <p:nvSpPr>
                <p:cNvPr id="16536" name="Freeform 417">
                  <a:extLst>
                    <a:ext uri="{FF2B5EF4-FFF2-40B4-BE49-F238E27FC236}">
                      <a16:creationId xmlns:a16="http://schemas.microsoft.com/office/drawing/2014/main" id="{E2A8010B-B658-4D5F-BA94-1F9453C6F5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50" y="2920"/>
                  <a:ext cx="29" cy="28"/>
                </a:xfrm>
                <a:custGeom>
                  <a:avLst/>
                  <a:gdLst>
                    <a:gd name="T0" fmla="*/ 0 w 29"/>
                    <a:gd name="T1" fmla="*/ 28 h 28"/>
                    <a:gd name="T2" fmla="*/ 15 w 29"/>
                    <a:gd name="T3" fmla="*/ 14 h 28"/>
                    <a:gd name="T4" fmla="*/ 24 w 29"/>
                    <a:gd name="T5" fmla="*/ 6 h 28"/>
                    <a:gd name="T6" fmla="*/ 29 w 29"/>
                    <a:gd name="T7" fmla="*/ 0 h 28"/>
                    <a:gd name="T8" fmla="*/ 0 w 29"/>
                    <a:gd name="T9" fmla="*/ 28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" h="28">
                      <a:moveTo>
                        <a:pt x="0" y="28"/>
                      </a:moveTo>
                      <a:lnTo>
                        <a:pt x="15" y="14"/>
                      </a:lnTo>
                      <a:lnTo>
                        <a:pt x="24" y="6"/>
                      </a:lnTo>
                      <a:lnTo>
                        <a:pt x="29" y="0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7" name="Freeform 418">
                  <a:extLst>
                    <a:ext uri="{FF2B5EF4-FFF2-40B4-BE49-F238E27FC236}">
                      <a16:creationId xmlns:a16="http://schemas.microsoft.com/office/drawing/2014/main" id="{22440D40-60BD-4C5A-AEB7-2FA5886265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50" y="2920"/>
                  <a:ext cx="29" cy="28"/>
                </a:xfrm>
                <a:custGeom>
                  <a:avLst/>
                  <a:gdLst>
                    <a:gd name="T0" fmla="*/ 0 w 29"/>
                    <a:gd name="T1" fmla="*/ 28 h 28"/>
                    <a:gd name="T2" fmla="*/ 15 w 29"/>
                    <a:gd name="T3" fmla="*/ 14 h 28"/>
                    <a:gd name="T4" fmla="*/ 24 w 29"/>
                    <a:gd name="T5" fmla="*/ 6 h 28"/>
                    <a:gd name="T6" fmla="*/ 29 w 29"/>
                    <a:gd name="T7" fmla="*/ 0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9" h="28">
                      <a:moveTo>
                        <a:pt x="0" y="28"/>
                      </a:moveTo>
                      <a:lnTo>
                        <a:pt x="15" y="14"/>
                      </a:lnTo>
                      <a:lnTo>
                        <a:pt x="24" y="6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499" name="Group 419">
                <a:extLst>
                  <a:ext uri="{FF2B5EF4-FFF2-40B4-BE49-F238E27FC236}">
                    <a16:creationId xmlns:a16="http://schemas.microsoft.com/office/drawing/2014/main" id="{DA74417C-E27E-42D0-B4DC-5E2CD38DF5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79" y="2900"/>
                <a:ext cx="25" cy="20"/>
                <a:chOff x="4279" y="2900"/>
                <a:chExt cx="25" cy="20"/>
              </a:xfrm>
            </p:grpSpPr>
            <p:sp>
              <p:nvSpPr>
                <p:cNvPr id="16534" name="Freeform 420">
                  <a:extLst>
                    <a:ext uri="{FF2B5EF4-FFF2-40B4-BE49-F238E27FC236}">
                      <a16:creationId xmlns:a16="http://schemas.microsoft.com/office/drawing/2014/main" id="{4C7746B5-1541-4C65-BD70-FFDEE87E58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79" y="2900"/>
                  <a:ext cx="25" cy="20"/>
                </a:xfrm>
                <a:custGeom>
                  <a:avLst/>
                  <a:gdLst>
                    <a:gd name="T0" fmla="*/ 0 w 25"/>
                    <a:gd name="T1" fmla="*/ 20 h 20"/>
                    <a:gd name="T2" fmla="*/ 15 w 25"/>
                    <a:gd name="T3" fmla="*/ 9 h 20"/>
                    <a:gd name="T4" fmla="*/ 20 w 25"/>
                    <a:gd name="T5" fmla="*/ 3 h 20"/>
                    <a:gd name="T6" fmla="*/ 25 w 25"/>
                    <a:gd name="T7" fmla="*/ 0 h 20"/>
                    <a:gd name="T8" fmla="*/ 0 w 25"/>
                    <a:gd name="T9" fmla="*/ 20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" h="20">
                      <a:moveTo>
                        <a:pt x="0" y="20"/>
                      </a:moveTo>
                      <a:lnTo>
                        <a:pt x="15" y="9"/>
                      </a:lnTo>
                      <a:lnTo>
                        <a:pt x="20" y="3"/>
                      </a:lnTo>
                      <a:lnTo>
                        <a:pt x="25" y="0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5" name="Freeform 421">
                  <a:extLst>
                    <a:ext uri="{FF2B5EF4-FFF2-40B4-BE49-F238E27FC236}">
                      <a16:creationId xmlns:a16="http://schemas.microsoft.com/office/drawing/2014/main" id="{DE5D8F5A-A517-4E26-856D-CDFBF1BCC3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79" y="2900"/>
                  <a:ext cx="25" cy="20"/>
                </a:xfrm>
                <a:custGeom>
                  <a:avLst/>
                  <a:gdLst>
                    <a:gd name="T0" fmla="*/ 0 w 25"/>
                    <a:gd name="T1" fmla="*/ 20 h 20"/>
                    <a:gd name="T2" fmla="*/ 15 w 25"/>
                    <a:gd name="T3" fmla="*/ 9 h 20"/>
                    <a:gd name="T4" fmla="*/ 20 w 25"/>
                    <a:gd name="T5" fmla="*/ 3 h 20"/>
                    <a:gd name="T6" fmla="*/ 25 w 25"/>
                    <a:gd name="T7" fmla="*/ 0 h 2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20">
                      <a:moveTo>
                        <a:pt x="0" y="20"/>
                      </a:moveTo>
                      <a:lnTo>
                        <a:pt x="15" y="9"/>
                      </a:lnTo>
                      <a:lnTo>
                        <a:pt x="20" y="3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00" name="Group 422">
                <a:extLst>
                  <a:ext uri="{FF2B5EF4-FFF2-40B4-BE49-F238E27FC236}">
                    <a16:creationId xmlns:a16="http://schemas.microsoft.com/office/drawing/2014/main" id="{6F019971-28E8-429A-9057-FFC99F8A7EE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04" y="2894"/>
                <a:ext cx="27" cy="7"/>
                <a:chOff x="4304" y="2894"/>
                <a:chExt cx="27" cy="7"/>
              </a:xfrm>
            </p:grpSpPr>
            <p:sp>
              <p:nvSpPr>
                <p:cNvPr id="16532" name="Freeform 423">
                  <a:extLst>
                    <a:ext uri="{FF2B5EF4-FFF2-40B4-BE49-F238E27FC236}">
                      <a16:creationId xmlns:a16="http://schemas.microsoft.com/office/drawing/2014/main" id="{D2C6F359-B285-467E-9712-FBD44FA476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04" y="2894"/>
                  <a:ext cx="27" cy="7"/>
                </a:xfrm>
                <a:custGeom>
                  <a:avLst/>
                  <a:gdLst>
                    <a:gd name="T0" fmla="*/ 0 w 27"/>
                    <a:gd name="T1" fmla="*/ 7 h 7"/>
                    <a:gd name="T2" fmla="*/ 12 w 27"/>
                    <a:gd name="T3" fmla="*/ 2 h 7"/>
                    <a:gd name="T4" fmla="*/ 27 w 27"/>
                    <a:gd name="T5" fmla="*/ 0 h 7"/>
                    <a:gd name="T6" fmla="*/ 0 w 27"/>
                    <a:gd name="T7" fmla="*/ 7 h 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7">
                      <a:moveTo>
                        <a:pt x="0" y="7"/>
                      </a:moveTo>
                      <a:lnTo>
                        <a:pt x="12" y="2"/>
                      </a:lnTo>
                      <a:lnTo>
                        <a:pt x="27" y="0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3" name="Freeform 424">
                  <a:extLst>
                    <a:ext uri="{FF2B5EF4-FFF2-40B4-BE49-F238E27FC236}">
                      <a16:creationId xmlns:a16="http://schemas.microsoft.com/office/drawing/2014/main" id="{5A587DC7-4D1D-4CFB-A455-5FD2D8F5A0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04" y="2894"/>
                  <a:ext cx="27" cy="7"/>
                </a:xfrm>
                <a:custGeom>
                  <a:avLst/>
                  <a:gdLst>
                    <a:gd name="T0" fmla="*/ 0 w 27"/>
                    <a:gd name="T1" fmla="*/ 7 h 7"/>
                    <a:gd name="T2" fmla="*/ 12 w 27"/>
                    <a:gd name="T3" fmla="*/ 2 h 7"/>
                    <a:gd name="T4" fmla="*/ 27 w 27"/>
                    <a:gd name="T5" fmla="*/ 0 h 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7">
                      <a:moveTo>
                        <a:pt x="0" y="7"/>
                      </a:moveTo>
                      <a:lnTo>
                        <a:pt x="12" y="2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01" name="Group 425">
                <a:extLst>
                  <a:ext uri="{FF2B5EF4-FFF2-40B4-BE49-F238E27FC236}">
                    <a16:creationId xmlns:a16="http://schemas.microsoft.com/office/drawing/2014/main" id="{EDADA732-F2F3-4401-9E8A-75D4F2F227D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31" y="2893"/>
                <a:ext cx="27" cy="5"/>
                <a:chOff x="4331" y="2893"/>
                <a:chExt cx="27" cy="5"/>
              </a:xfrm>
            </p:grpSpPr>
            <p:sp>
              <p:nvSpPr>
                <p:cNvPr id="16530" name="Freeform 426">
                  <a:extLst>
                    <a:ext uri="{FF2B5EF4-FFF2-40B4-BE49-F238E27FC236}">
                      <a16:creationId xmlns:a16="http://schemas.microsoft.com/office/drawing/2014/main" id="{48A192A6-BFE9-4CBA-A6B6-51FB518AAA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31" y="2893"/>
                  <a:ext cx="27" cy="5"/>
                </a:xfrm>
                <a:custGeom>
                  <a:avLst/>
                  <a:gdLst>
                    <a:gd name="T0" fmla="*/ 0 w 27"/>
                    <a:gd name="T1" fmla="*/ 0 h 5"/>
                    <a:gd name="T2" fmla="*/ 12 w 27"/>
                    <a:gd name="T3" fmla="*/ 1 h 5"/>
                    <a:gd name="T4" fmla="*/ 27 w 27"/>
                    <a:gd name="T5" fmla="*/ 5 h 5"/>
                    <a:gd name="T6" fmla="*/ 0 w 27"/>
                    <a:gd name="T7" fmla="*/ 0 h 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5">
                      <a:moveTo>
                        <a:pt x="0" y="0"/>
                      </a:moveTo>
                      <a:lnTo>
                        <a:pt x="12" y="1"/>
                      </a:lnTo>
                      <a:lnTo>
                        <a:pt x="27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31" name="Freeform 427">
                  <a:extLst>
                    <a:ext uri="{FF2B5EF4-FFF2-40B4-BE49-F238E27FC236}">
                      <a16:creationId xmlns:a16="http://schemas.microsoft.com/office/drawing/2014/main" id="{267A8A49-2508-4677-AD38-7137675FFC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31" y="2893"/>
                  <a:ext cx="27" cy="5"/>
                </a:xfrm>
                <a:custGeom>
                  <a:avLst/>
                  <a:gdLst>
                    <a:gd name="T0" fmla="*/ 0 w 27"/>
                    <a:gd name="T1" fmla="*/ 0 h 5"/>
                    <a:gd name="T2" fmla="*/ 12 w 27"/>
                    <a:gd name="T3" fmla="*/ 1 h 5"/>
                    <a:gd name="T4" fmla="*/ 27 w 27"/>
                    <a:gd name="T5" fmla="*/ 5 h 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5">
                      <a:moveTo>
                        <a:pt x="0" y="0"/>
                      </a:moveTo>
                      <a:lnTo>
                        <a:pt x="12" y="1"/>
                      </a:lnTo>
                      <a:lnTo>
                        <a:pt x="27" y="5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02" name="Group 428">
                <a:extLst>
                  <a:ext uri="{FF2B5EF4-FFF2-40B4-BE49-F238E27FC236}">
                    <a16:creationId xmlns:a16="http://schemas.microsoft.com/office/drawing/2014/main" id="{F13AF36C-DF61-4496-8358-41E747DE66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58" y="2899"/>
                <a:ext cx="27" cy="17"/>
                <a:chOff x="4358" y="2899"/>
                <a:chExt cx="27" cy="17"/>
              </a:xfrm>
            </p:grpSpPr>
            <p:sp>
              <p:nvSpPr>
                <p:cNvPr id="16528" name="Freeform 429">
                  <a:extLst>
                    <a:ext uri="{FF2B5EF4-FFF2-40B4-BE49-F238E27FC236}">
                      <a16:creationId xmlns:a16="http://schemas.microsoft.com/office/drawing/2014/main" id="{698B8DE3-D9F9-46BF-B25D-B6931ED892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58" y="2899"/>
                  <a:ext cx="27" cy="17"/>
                </a:xfrm>
                <a:custGeom>
                  <a:avLst/>
                  <a:gdLst>
                    <a:gd name="T0" fmla="*/ 0 w 27"/>
                    <a:gd name="T1" fmla="*/ 0 h 17"/>
                    <a:gd name="T2" fmla="*/ 7 w 27"/>
                    <a:gd name="T3" fmla="*/ 3 h 17"/>
                    <a:gd name="T4" fmla="*/ 14 w 27"/>
                    <a:gd name="T5" fmla="*/ 6 h 17"/>
                    <a:gd name="T6" fmla="*/ 27 w 27"/>
                    <a:gd name="T7" fmla="*/ 17 h 17"/>
                    <a:gd name="T8" fmla="*/ 0 w 27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" h="17">
                      <a:moveTo>
                        <a:pt x="0" y="0"/>
                      </a:moveTo>
                      <a:lnTo>
                        <a:pt x="7" y="3"/>
                      </a:lnTo>
                      <a:lnTo>
                        <a:pt x="14" y="6"/>
                      </a:lnTo>
                      <a:lnTo>
                        <a:pt x="27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29" name="Freeform 430">
                  <a:extLst>
                    <a:ext uri="{FF2B5EF4-FFF2-40B4-BE49-F238E27FC236}">
                      <a16:creationId xmlns:a16="http://schemas.microsoft.com/office/drawing/2014/main" id="{B57F77AE-41C1-4D62-B905-52A4A7771B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58" y="2899"/>
                  <a:ext cx="27" cy="17"/>
                </a:xfrm>
                <a:custGeom>
                  <a:avLst/>
                  <a:gdLst>
                    <a:gd name="T0" fmla="*/ 0 w 27"/>
                    <a:gd name="T1" fmla="*/ 0 h 17"/>
                    <a:gd name="T2" fmla="*/ 7 w 27"/>
                    <a:gd name="T3" fmla="*/ 3 h 17"/>
                    <a:gd name="T4" fmla="*/ 14 w 27"/>
                    <a:gd name="T5" fmla="*/ 6 h 17"/>
                    <a:gd name="T6" fmla="*/ 27 w 27"/>
                    <a:gd name="T7" fmla="*/ 17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17">
                      <a:moveTo>
                        <a:pt x="0" y="0"/>
                      </a:moveTo>
                      <a:lnTo>
                        <a:pt x="7" y="3"/>
                      </a:lnTo>
                      <a:lnTo>
                        <a:pt x="14" y="6"/>
                      </a:lnTo>
                      <a:lnTo>
                        <a:pt x="27" y="17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03" name="Group 431">
                <a:extLst>
                  <a:ext uri="{FF2B5EF4-FFF2-40B4-BE49-F238E27FC236}">
                    <a16:creationId xmlns:a16="http://schemas.microsoft.com/office/drawing/2014/main" id="{9B1B3F24-5EC3-40E8-9631-78BD7C88F55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5" y="2916"/>
                <a:ext cx="24" cy="26"/>
                <a:chOff x="4385" y="2916"/>
                <a:chExt cx="24" cy="26"/>
              </a:xfrm>
            </p:grpSpPr>
            <p:sp>
              <p:nvSpPr>
                <p:cNvPr id="16526" name="Freeform 432">
                  <a:extLst>
                    <a:ext uri="{FF2B5EF4-FFF2-40B4-BE49-F238E27FC236}">
                      <a16:creationId xmlns:a16="http://schemas.microsoft.com/office/drawing/2014/main" id="{83C72136-C687-42F0-80C8-D3F8E0EC97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85" y="2916"/>
                  <a:ext cx="24" cy="26"/>
                </a:xfrm>
                <a:custGeom>
                  <a:avLst/>
                  <a:gdLst>
                    <a:gd name="T0" fmla="*/ 0 w 24"/>
                    <a:gd name="T1" fmla="*/ 0 h 26"/>
                    <a:gd name="T2" fmla="*/ 5 w 24"/>
                    <a:gd name="T3" fmla="*/ 6 h 26"/>
                    <a:gd name="T4" fmla="*/ 10 w 24"/>
                    <a:gd name="T5" fmla="*/ 13 h 26"/>
                    <a:gd name="T6" fmla="*/ 24 w 24"/>
                    <a:gd name="T7" fmla="*/ 26 h 26"/>
                    <a:gd name="T8" fmla="*/ 0 w 24"/>
                    <a:gd name="T9" fmla="*/ 0 h 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26">
                      <a:moveTo>
                        <a:pt x="0" y="0"/>
                      </a:moveTo>
                      <a:lnTo>
                        <a:pt x="5" y="6"/>
                      </a:lnTo>
                      <a:lnTo>
                        <a:pt x="10" y="13"/>
                      </a:lnTo>
                      <a:lnTo>
                        <a:pt x="24" y="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27" name="Freeform 433">
                  <a:extLst>
                    <a:ext uri="{FF2B5EF4-FFF2-40B4-BE49-F238E27FC236}">
                      <a16:creationId xmlns:a16="http://schemas.microsoft.com/office/drawing/2014/main" id="{2ED6CF23-970B-4A09-9278-9527B24AF6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85" y="2916"/>
                  <a:ext cx="24" cy="26"/>
                </a:xfrm>
                <a:custGeom>
                  <a:avLst/>
                  <a:gdLst>
                    <a:gd name="T0" fmla="*/ 0 w 24"/>
                    <a:gd name="T1" fmla="*/ 0 h 26"/>
                    <a:gd name="T2" fmla="*/ 5 w 24"/>
                    <a:gd name="T3" fmla="*/ 6 h 26"/>
                    <a:gd name="T4" fmla="*/ 10 w 24"/>
                    <a:gd name="T5" fmla="*/ 13 h 26"/>
                    <a:gd name="T6" fmla="*/ 24 w 24"/>
                    <a:gd name="T7" fmla="*/ 26 h 2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26">
                      <a:moveTo>
                        <a:pt x="0" y="0"/>
                      </a:moveTo>
                      <a:lnTo>
                        <a:pt x="5" y="6"/>
                      </a:lnTo>
                      <a:lnTo>
                        <a:pt x="10" y="13"/>
                      </a:lnTo>
                      <a:lnTo>
                        <a:pt x="24" y="26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04" name="Group 434">
                <a:extLst>
                  <a:ext uri="{FF2B5EF4-FFF2-40B4-BE49-F238E27FC236}">
                    <a16:creationId xmlns:a16="http://schemas.microsoft.com/office/drawing/2014/main" id="{66E07D57-FD9E-4BE7-8B68-FBED10D7D2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04" y="2943"/>
                <a:ext cx="27" cy="28"/>
                <a:chOff x="4404" y="2943"/>
                <a:chExt cx="27" cy="28"/>
              </a:xfrm>
            </p:grpSpPr>
            <p:sp>
              <p:nvSpPr>
                <p:cNvPr id="16524" name="Freeform 435">
                  <a:extLst>
                    <a:ext uri="{FF2B5EF4-FFF2-40B4-BE49-F238E27FC236}">
                      <a16:creationId xmlns:a16="http://schemas.microsoft.com/office/drawing/2014/main" id="{CFB12E14-0AF9-4A5A-91E4-A83C3A285F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04" y="2943"/>
                  <a:ext cx="27" cy="28"/>
                </a:xfrm>
                <a:custGeom>
                  <a:avLst/>
                  <a:gdLst>
                    <a:gd name="T0" fmla="*/ 0 w 27"/>
                    <a:gd name="T1" fmla="*/ 0 h 28"/>
                    <a:gd name="T2" fmla="*/ 15 w 27"/>
                    <a:gd name="T3" fmla="*/ 13 h 28"/>
                    <a:gd name="T4" fmla="*/ 27 w 27"/>
                    <a:gd name="T5" fmla="*/ 28 h 28"/>
                    <a:gd name="T6" fmla="*/ 0 w 27"/>
                    <a:gd name="T7" fmla="*/ 0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7" h="28">
                      <a:moveTo>
                        <a:pt x="0" y="0"/>
                      </a:moveTo>
                      <a:lnTo>
                        <a:pt x="15" y="13"/>
                      </a:lnTo>
                      <a:lnTo>
                        <a:pt x="27" y="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25" name="Freeform 436">
                  <a:extLst>
                    <a:ext uri="{FF2B5EF4-FFF2-40B4-BE49-F238E27FC236}">
                      <a16:creationId xmlns:a16="http://schemas.microsoft.com/office/drawing/2014/main" id="{D45F2FFB-EF61-4D52-AE58-80C44EDFB5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04" y="2943"/>
                  <a:ext cx="27" cy="28"/>
                </a:xfrm>
                <a:custGeom>
                  <a:avLst/>
                  <a:gdLst>
                    <a:gd name="T0" fmla="*/ 0 w 27"/>
                    <a:gd name="T1" fmla="*/ 0 h 28"/>
                    <a:gd name="T2" fmla="*/ 15 w 27"/>
                    <a:gd name="T3" fmla="*/ 13 h 28"/>
                    <a:gd name="T4" fmla="*/ 27 w 27"/>
                    <a:gd name="T5" fmla="*/ 28 h 2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" h="28">
                      <a:moveTo>
                        <a:pt x="0" y="0"/>
                      </a:moveTo>
                      <a:lnTo>
                        <a:pt x="15" y="13"/>
                      </a:lnTo>
                      <a:lnTo>
                        <a:pt x="27" y="28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05" name="Group 437">
                <a:extLst>
                  <a:ext uri="{FF2B5EF4-FFF2-40B4-BE49-F238E27FC236}">
                    <a16:creationId xmlns:a16="http://schemas.microsoft.com/office/drawing/2014/main" id="{985F3CC6-A215-41D8-A825-3B99471818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29" y="2972"/>
                <a:ext cx="24" cy="22"/>
                <a:chOff x="4429" y="2972"/>
                <a:chExt cx="24" cy="22"/>
              </a:xfrm>
            </p:grpSpPr>
            <p:sp>
              <p:nvSpPr>
                <p:cNvPr id="16522" name="Freeform 438">
                  <a:extLst>
                    <a:ext uri="{FF2B5EF4-FFF2-40B4-BE49-F238E27FC236}">
                      <a16:creationId xmlns:a16="http://schemas.microsoft.com/office/drawing/2014/main" id="{E520F815-06D3-4749-A194-372106CB32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29" y="2972"/>
                  <a:ext cx="24" cy="22"/>
                </a:xfrm>
                <a:custGeom>
                  <a:avLst/>
                  <a:gdLst>
                    <a:gd name="T0" fmla="*/ 0 w 24"/>
                    <a:gd name="T1" fmla="*/ 0 h 22"/>
                    <a:gd name="T2" fmla="*/ 10 w 24"/>
                    <a:gd name="T3" fmla="*/ 12 h 22"/>
                    <a:gd name="T4" fmla="*/ 19 w 24"/>
                    <a:gd name="T5" fmla="*/ 17 h 22"/>
                    <a:gd name="T6" fmla="*/ 24 w 24"/>
                    <a:gd name="T7" fmla="*/ 22 h 22"/>
                    <a:gd name="T8" fmla="*/ 0 w 24"/>
                    <a:gd name="T9" fmla="*/ 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22">
                      <a:moveTo>
                        <a:pt x="0" y="0"/>
                      </a:moveTo>
                      <a:lnTo>
                        <a:pt x="10" y="12"/>
                      </a:lnTo>
                      <a:lnTo>
                        <a:pt x="19" y="17"/>
                      </a:lnTo>
                      <a:lnTo>
                        <a:pt x="24" y="2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23" name="Freeform 439">
                  <a:extLst>
                    <a:ext uri="{FF2B5EF4-FFF2-40B4-BE49-F238E27FC236}">
                      <a16:creationId xmlns:a16="http://schemas.microsoft.com/office/drawing/2014/main" id="{78C4F2C6-D58C-47E4-B324-DE74ADFF5A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29" y="2972"/>
                  <a:ext cx="24" cy="22"/>
                </a:xfrm>
                <a:custGeom>
                  <a:avLst/>
                  <a:gdLst>
                    <a:gd name="T0" fmla="*/ 0 w 24"/>
                    <a:gd name="T1" fmla="*/ 0 h 22"/>
                    <a:gd name="T2" fmla="*/ 10 w 24"/>
                    <a:gd name="T3" fmla="*/ 12 h 22"/>
                    <a:gd name="T4" fmla="*/ 19 w 24"/>
                    <a:gd name="T5" fmla="*/ 17 h 22"/>
                    <a:gd name="T6" fmla="*/ 24 w 24"/>
                    <a:gd name="T7" fmla="*/ 22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22">
                      <a:moveTo>
                        <a:pt x="0" y="0"/>
                      </a:moveTo>
                      <a:lnTo>
                        <a:pt x="10" y="12"/>
                      </a:lnTo>
                      <a:lnTo>
                        <a:pt x="19" y="17"/>
                      </a:lnTo>
                      <a:lnTo>
                        <a:pt x="24" y="22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06" name="Group 440">
                <a:extLst>
                  <a:ext uri="{FF2B5EF4-FFF2-40B4-BE49-F238E27FC236}">
                    <a16:creationId xmlns:a16="http://schemas.microsoft.com/office/drawing/2014/main" id="{38C31C03-1532-46FE-906E-E5861456CA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53" y="2994"/>
                <a:ext cx="30" cy="12"/>
                <a:chOff x="4453" y="2994"/>
                <a:chExt cx="30" cy="12"/>
              </a:xfrm>
            </p:grpSpPr>
            <p:sp>
              <p:nvSpPr>
                <p:cNvPr id="16520" name="Freeform 441">
                  <a:extLst>
                    <a:ext uri="{FF2B5EF4-FFF2-40B4-BE49-F238E27FC236}">
                      <a16:creationId xmlns:a16="http://schemas.microsoft.com/office/drawing/2014/main" id="{A6E9CC94-9305-4212-9858-290C1E2373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53" y="2994"/>
                  <a:ext cx="30" cy="12"/>
                </a:xfrm>
                <a:custGeom>
                  <a:avLst/>
                  <a:gdLst>
                    <a:gd name="T0" fmla="*/ 0 w 30"/>
                    <a:gd name="T1" fmla="*/ 0 h 12"/>
                    <a:gd name="T2" fmla="*/ 15 w 30"/>
                    <a:gd name="T3" fmla="*/ 8 h 12"/>
                    <a:gd name="T4" fmla="*/ 22 w 30"/>
                    <a:gd name="T5" fmla="*/ 11 h 12"/>
                    <a:gd name="T6" fmla="*/ 30 w 30"/>
                    <a:gd name="T7" fmla="*/ 12 h 12"/>
                    <a:gd name="T8" fmla="*/ 0 w 30"/>
                    <a:gd name="T9" fmla="*/ 0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" h="12">
                      <a:moveTo>
                        <a:pt x="0" y="0"/>
                      </a:moveTo>
                      <a:lnTo>
                        <a:pt x="15" y="8"/>
                      </a:lnTo>
                      <a:lnTo>
                        <a:pt x="22" y="11"/>
                      </a:lnTo>
                      <a:lnTo>
                        <a:pt x="30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21" name="Freeform 442">
                  <a:extLst>
                    <a:ext uri="{FF2B5EF4-FFF2-40B4-BE49-F238E27FC236}">
                      <a16:creationId xmlns:a16="http://schemas.microsoft.com/office/drawing/2014/main" id="{7C7A53E4-8012-4EE3-9AE1-D59014281A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53" y="2994"/>
                  <a:ext cx="30" cy="12"/>
                </a:xfrm>
                <a:custGeom>
                  <a:avLst/>
                  <a:gdLst>
                    <a:gd name="T0" fmla="*/ 0 w 30"/>
                    <a:gd name="T1" fmla="*/ 0 h 12"/>
                    <a:gd name="T2" fmla="*/ 15 w 30"/>
                    <a:gd name="T3" fmla="*/ 8 h 12"/>
                    <a:gd name="T4" fmla="*/ 22 w 30"/>
                    <a:gd name="T5" fmla="*/ 11 h 12"/>
                    <a:gd name="T6" fmla="*/ 30 w 30"/>
                    <a:gd name="T7" fmla="*/ 12 h 1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0" h="12">
                      <a:moveTo>
                        <a:pt x="0" y="0"/>
                      </a:moveTo>
                      <a:lnTo>
                        <a:pt x="15" y="8"/>
                      </a:lnTo>
                      <a:lnTo>
                        <a:pt x="22" y="11"/>
                      </a:lnTo>
                      <a:lnTo>
                        <a:pt x="30" y="12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07" name="Group 443">
                <a:extLst>
                  <a:ext uri="{FF2B5EF4-FFF2-40B4-BE49-F238E27FC236}">
                    <a16:creationId xmlns:a16="http://schemas.microsoft.com/office/drawing/2014/main" id="{E9D62125-82AA-4182-8C80-F0469E20B5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83" y="3004"/>
                <a:ext cx="24" cy="5"/>
                <a:chOff x="4483" y="3004"/>
                <a:chExt cx="24" cy="5"/>
              </a:xfrm>
            </p:grpSpPr>
            <p:sp>
              <p:nvSpPr>
                <p:cNvPr id="16518" name="Freeform 444">
                  <a:extLst>
                    <a:ext uri="{FF2B5EF4-FFF2-40B4-BE49-F238E27FC236}">
                      <a16:creationId xmlns:a16="http://schemas.microsoft.com/office/drawing/2014/main" id="{C6906A65-2317-4C79-B83B-E420310CE6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83" y="3004"/>
                  <a:ext cx="24" cy="5"/>
                </a:xfrm>
                <a:custGeom>
                  <a:avLst/>
                  <a:gdLst>
                    <a:gd name="T0" fmla="*/ 0 w 24"/>
                    <a:gd name="T1" fmla="*/ 2 h 5"/>
                    <a:gd name="T2" fmla="*/ 5 w 24"/>
                    <a:gd name="T3" fmla="*/ 5 h 5"/>
                    <a:gd name="T4" fmla="*/ 12 w 24"/>
                    <a:gd name="T5" fmla="*/ 2 h 5"/>
                    <a:gd name="T6" fmla="*/ 24 w 24"/>
                    <a:gd name="T7" fmla="*/ 0 h 5"/>
                    <a:gd name="T8" fmla="*/ 0 w 24"/>
                    <a:gd name="T9" fmla="*/ 2 h 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4" h="5">
                      <a:moveTo>
                        <a:pt x="0" y="2"/>
                      </a:moveTo>
                      <a:lnTo>
                        <a:pt x="5" y="5"/>
                      </a:lnTo>
                      <a:lnTo>
                        <a:pt x="12" y="2"/>
                      </a:lnTo>
                      <a:lnTo>
                        <a:pt x="24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19" name="Freeform 445">
                  <a:extLst>
                    <a:ext uri="{FF2B5EF4-FFF2-40B4-BE49-F238E27FC236}">
                      <a16:creationId xmlns:a16="http://schemas.microsoft.com/office/drawing/2014/main" id="{84E12B26-2357-4A12-8106-FD9F6A7F65A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83" y="3004"/>
                  <a:ext cx="24" cy="5"/>
                </a:xfrm>
                <a:custGeom>
                  <a:avLst/>
                  <a:gdLst>
                    <a:gd name="T0" fmla="*/ 0 w 24"/>
                    <a:gd name="T1" fmla="*/ 2 h 5"/>
                    <a:gd name="T2" fmla="*/ 5 w 24"/>
                    <a:gd name="T3" fmla="*/ 5 h 5"/>
                    <a:gd name="T4" fmla="*/ 12 w 24"/>
                    <a:gd name="T5" fmla="*/ 2 h 5"/>
                    <a:gd name="T6" fmla="*/ 24 w 24"/>
                    <a:gd name="T7" fmla="*/ 0 h 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4" h="5">
                      <a:moveTo>
                        <a:pt x="0" y="2"/>
                      </a:moveTo>
                      <a:lnTo>
                        <a:pt x="5" y="5"/>
                      </a:lnTo>
                      <a:lnTo>
                        <a:pt x="12" y="2"/>
                      </a:lnTo>
                      <a:lnTo>
                        <a:pt x="24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08" name="Group 446">
                <a:extLst>
                  <a:ext uri="{FF2B5EF4-FFF2-40B4-BE49-F238E27FC236}">
                    <a16:creationId xmlns:a16="http://schemas.microsoft.com/office/drawing/2014/main" id="{931C920A-3E17-4376-B468-9A06C016148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07" y="2990"/>
                <a:ext cx="25" cy="14"/>
                <a:chOff x="4507" y="2990"/>
                <a:chExt cx="25" cy="14"/>
              </a:xfrm>
            </p:grpSpPr>
            <p:sp>
              <p:nvSpPr>
                <p:cNvPr id="16516" name="Freeform 447">
                  <a:extLst>
                    <a:ext uri="{FF2B5EF4-FFF2-40B4-BE49-F238E27FC236}">
                      <a16:creationId xmlns:a16="http://schemas.microsoft.com/office/drawing/2014/main" id="{DB1B09CE-D2FC-49CF-82A6-3F522952B7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07" y="2990"/>
                  <a:ext cx="25" cy="14"/>
                </a:xfrm>
                <a:custGeom>
                  <a:avLst/>
                  <a:gdLst>
                    <a:gd name="T0" fmla="*/ 0 w 25"/>
                    <a:gd name="T1" fmla="*/ 14 h 14"/>
                    <a:gd name="T2" fmla="*/ 13 w 25"/>
                    <a:gd name="T3" fmla="*/ 9 h 14"/>
                    <a:gd name="T4" fmla="*/ 25 w 25"/>
                    <a:gd name="T5" fmla="*/ 0 h 14"/>
                    <a:gd name="T6" fmla="*/ 0 w 25"/>
                    <a:gd name="T7" fmla="*/ 14 h 1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4">
                      <a:moveTo>
                        <a:pt x="0" y="14"/>
                      </a:moveTo>
                      <a:lnTo>
                        <a:pt x="13" y="9"/>
                      </a:lnTo>
                      <a:lnTo>
                        <a:pt x="25" y="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17" name="Freeform 448">
                  <a:extLst>
                    <a:ext uri="{FF2B5EF4-FFF2-40B4-BE49-F238E27FC236}">
                      <a16:creationId xmlns:a16="http://schemas.microsoft.com/office/drawing/2014/main" id="{CCEF028E-1DCC-41C3-8296-A16B6A2D05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07" y="2990"/>
                  <a:ext cx="25" cy="14"/>
                </a:xfrm>
                <a:custGeom>
                  <a:avLst/>
                  <a:gdLst>
                    <a:gd name="T0" fmla="*/ 0 w 25"/>
                    <a:gd name="T1" fmla="*/ 14 h 14"/>
                    <a:gd name="T2" fmla="*/ 13 w 25"/>
                    <a:gd name="T3" fmla="*/ 9 h 14"/>
                    <a:gd name="T4" fmla="*/ 25 w 25"/>
                    <a:gd name="T5" fmla="*/ 0 h 1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5" h="14">
                      <a:moveTo>
                        <a:pt x="0" y="14"/>
                      </a:moveTo>
                      <a:lnTo>
                        <a:pt x="13" y="9"/>
                      </a:lnTo>
                      <a:lnTo>
                        <a:pt x="25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09" name="Group 449">
                <a:extLst>
                  <a:ext uri="{FF2B5EF4-FFF2-40B4-BE49-F238E27FC236}">
                    <a16:creationId xmlns:a16="http://schemas.microsoft.com/office/drawing/2014/main" id="{475CB357-FF48-4D0F-8024-42F4C89078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34" y="2965"/>
                <a:ext cx="30" cy="25"/>
                <a:chOff x="4534" y="2965"/>
                <a:chExt cx="30" cy="25"/>
              </a:xfrm>
            </p:grpSpPr>
            <p:sp>
              <p:nvSpPr>
                <p:cNvPr id="16514" name="Freeform 450">
                  <a:extLst>
                    <a:ext uri="{FF2B5EF4-FFF2-40B4-BE49-F238E27FC236}">
                      <a16:creationId xmlns:a16="http://schemas.microsoft.com/office/drawing/2014/main" id="{1100DAEF-0A41-4944-B1F5-FA75D05348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34" y="2965"/>
                  <a:ext cx="30" cy="25"/>
                </a:xfrm>
                <a:custGeom>
                  <a:avLst/>
                  <a:gdLst>
                    <a:gd name="T0" fmla="*/ 0 w 30"/>
                    <a:gd name="T1" fmla="*/ 25 h 25"/>
                    <a:gd name="T2" fmla="*/ 8 w 30"/>
                    <a:gd name="T3" fmla="*/ 20 h 25"/>
                    <a:gd name="T4" fmla="*/ 15 w 30"/>
                    <a:gd name="T5" fmla="*/ 15 h 25"/>
                    <a:gd name="T6" fmla="*/ 30 w 30"/>
                    <a:gd name="T7" fmla="*/ 0 h 25"/>
                    <a:gd name="T8" fmla="*/ 0 w 30"/>
                    <a:gd name="T9" fmla="*/ 25 h 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" h="25">
                      <a:moveTo>
                        <a:pt x="0" y="25"/>
                      </a:moveTo>
                      <a:lnTo>
                        <a:pt x="8" y="20"/>
                      </a:lnTo>
                      <a:lnTo>
                        <a:pt x="15" y="15"/>
                      </a:lnTo>
                      <a:lnTo>
                        <a:pt x="30" y="0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15" name="Freeform 451">
                  <a:extLst>
                    <a:ext uri="{FF2B5EF4-FFF2-40B4-BE49-F238E27FC236}">
                      <a16:creationId xmlns:a16="http://schemas.microsoft.com/office/drawing/2014/main" id="{AE1202CF-025E-438E-880B-DE7D3F3621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34" y="2965"/>
                  <a:ext cx="30" cy="25"/>
                </a:xfrm>
                <a:custGeom>
                  <a:avLst/>
                  <a:gdLst>
                    <a:gd name="T0" fmla="*/ 0 w 30"/>
                    <a:gd name="T1" fmla="*/ 25 h 25"/>
                    <a:gd name="T2" fmla="*/ 8 w 30"/>
                    <a:gd name="T3" fmla="*/ 20 h 25"/>
                    <a:gd name="T4" fmla="*/ 15 w 30"/>
                    <a:gd name="T5" fmla="*/ 15 h 25"/>
                    <a:gd name="T6" fmla="*/ 30 w 30"/>
                    <a:gd name="T7" fmla="*/ 0 h 2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0" h="25">
                      <a:moveTo>
                        <a:pt x="0" y="25"/>
                      </a:moveTo>
                      <a:lnTo>
                        <a:pt x="8" y="20"/>
                      </a:lnTo>
                      <a:lnTo>
                        <a:pt x="15" y="15"/>
                      </a:lnTo>
                      <a:lnTo>
                        <a:pt x="30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10" name="Group 452">
                <a:extLst>
                  <a:ext uri="{FF2B5EF4-FFF2-40B4-BE49-F238E27FC236}">
                    <a16:creationId xmlns:a16="http://schemas.microsoft.com/office/drawing/2014/main" id="{7E355776-90DC-45B0-B5AD-1476AA00BD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64" y="2934"/>
                <a:ext cx="68" cy="37"/>
                <a:chOff x="4564" y="2934"/>
                <a:chExt cx="68" cy="37"/>
              </a:xfrm>
            </p:grpSpPr>
            <p:sp>
              <p:nvSpPr>
                <p:cNvPr id="16512" name="Freeform 453">
                  <a:extLst>
                    <a:ext uri="{FF2B5EF4-FFF2-40B4-BE49-F238E27FC236}">
                      <a16:creationId xmlns:a16="http://schemas.microsoft.com/office/drawing/2014/main" id="{43B21A18-F379-4AAB-9AEE-D13ED3A5B5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64" y="2934"/>
                  <a:ext cx="68" cy="37"/>
                </a:xfrm>
                <a:custGeom>
                  <a:avLst/>
                  <a:gdLst>
                    <a:gd name="T0" fmla="*/ 0 w 68"/>
                    <a:gd name="T1" fmla="*/ 37 h 37"/>
                    <a:gd name="T2" fmla="*/ 14 w 68"/>
                    <a:gd name="T3" fmla="*/ 26 h 37"/>
                    <a:gd name="T4" fmla="*/ 29 w 68"/>
                    <a:gd name="T5" fmla="*/ 16 h 37"/>
                    <a:gd name="T6" fmla="*/ 44 w 68"/>
                    <a:gd name="T7" fmla="*/ 8 h 37"/>
                    <a:gd name="T8" fmla="*/ 61 w 68"/>
                    <a:gd name="T9" fmla="*/ 0 h 37"/>
                    <a:gd name="T10" fmla="*/ 66 w 68"/>
                    <a:gd name="T11" fmla="*/ 0 h 37"/>
                    <a:gd name="T12" fmla="*/ 68 w 68"/>
                    <a:gd name="T13" fmla="*/ 0 h 37"/>
                    <a:gd name="T14" fmla="*/ 0 w 68"/>
                    <a:gd name="T15" fmla="*/ 37 h 3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8" h="37">
                      <a:moveTo>
                        <a:pt x="0" y="37"/>
                      </a:moveTo>
                      <a:lnTo>
                        <a:pt x="14" y="26"/>
                      </a:lnTo>
                      <a:lnTo>
                        <a:pt x="29" y="16"/>
                      </a:lnTo>
                      <a:lnTo>
                        <a:pt x="44" y="8"/>
                      </a:lnTo>
                      <a:lnTo>
                        <a:pt x="61" y="0"/>
                      </a:lnTo>
                      <a:lnTo>
                        <a:pt x="66" y="0"/>
                      </a:lnTo>
                      <a:lnTo>
                        <a:pt x="68" y="0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13" name="Freeform 454">
                  <a:extLst>
                    <a:ext uri="{FF2B5EF4-FFF2-40B4-BE49-F238E27FC236}">
                      <a16:creationId xmlns:a16="http://schemas.microsoft.com/office/drawing/2014/main" id="{39B9E465-4736-469A-B64E-255FFA0ACA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64" y="2934"/>
                  <a:ext cx="68" cy="37"/>
                </a:xfrm>
                <a:custGeom>
                  <a:avLst/>
                  <a:gdLst>
                    <a:gd name="T0" fmla="*/ 0 w 68"/>
                    <a:gd name="T1" fmla="*/ 37 h 37"/>
                    <a:gd name="T2" fmla="*/ 14 w 68"/>
                    <a:gd name="T3" fmla="*/ 26 h 37"/>
                    <a:gd name="T4" fmla="*/ 29 w 68"/>
                    <a:gd name="T5" fmla="*/ 16 h 37"/>
                    <a:gd name="T6" fmla="*/ 44 w 68"/>
                    <a:gd name="T7" fmla="*/ 8 h 37"/>
                    <a:gd name="T8" fmla="*/ 61 w 68"/>
                    <a:gd name="T9" fmla="*/ 0 h 37"/>
                    <a:gd name="T10" fmla="*/ 66 w 68"/>
                    <a:gd name="T11" fmla="*/ 0 h 37"/>
                    <a:gd name="T12" fmla="*/ 68 w 68"/>
                    <a:gd name="T13" fmla="*/ 0 h 3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8" h="37">
                      <a:moveTo>
                        <a:pt x="0" y="37"/>
                      </a:moveTo>
                      <a:lnTo>
                        <a:pt x="14" y="26"/>
                      </a:lnTo>
                      <a:lnTo>
                        <a:pt x="29" y="16"/>
                      </a:lnTo>
                      <a:lnTo>
                        <a:pt x="44" y="8"/>
                      </a:lnTo>
                      <a:lnTo>
                        <a:pt x="61" y="0"/>
                      </a:lnTo>
                      <a:lnTo>
                        <a:pt x="66" y="0"/>
                      </a:lnTo>
                      <a:lnTo>
                        <a:pt x="68" y="0"/>
                      </a:lnTo>
                    </a:path>
                  </a:pathLst>
                </a:custGeom>
                <a:solidFill>
                  <a:srgbClr val="FF0000"/>
                </a:solidFill>
                <a:ln w="23813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511" name="Freeform 455">
                <a:extLst>
                  <a:ext uri="{FF2B5EF4-FFF2-40B4-BE49-F238E27FC236}">
                    <a16:creationId xmlns:a16="http://schemas.microsoft.com/office/drawing/2014/main" id="{DEBA20BF-882D-45F0-B4F0-AE67E71AC3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8" y="2913"/>
                <a:ext cx="105" cy="43"/>
              </a:xfrm>
              <a:custGeom>
                <a:avLst/>
                <a:gdLst>
                  <a:gd name="T0" fmla="*/ 24 w 105"/>
                  <a:gd name="T1" fmla="*/ 43 h 43"/>
                  <a:gd name="T2" fmla="*/ 105 w 105"/>
                  <a:gd name="T3" fmla="*/ 13 h 43"/>
                  <a:gd name="T4" fmla="*/ 0 w 105"/>
                  <a:gd name="T5" fmla="*/ 0 h 43"/>
                  <a:gd name="T6" fmla="*/ 24 w 105"/>
                  <a:gd name="T7" fmla="*/ 43 h 4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5" h="43">
                    <a:moveTo>
                      <a:pt x="24" y="43"/>
                    </a:moveTo>
                    <a:lnTo>
                      <a:pt x="105" y="13"/>
                    </a:lnTo>
                    <a:lnTo>
                      <a:pt x="0" y="0"/>
                    </a:lnTo>
                    <a:lnTo>
                      <a:pt x="24" y="43"/>
                    </a:lnTo>
                    <a:close/>
                  </a:path>
                </a:pathLst>
              </a:custGeom>
              <a:solidFill>
                <a:srgbClr val="FF0000"/>
              </a:solidFill>
              <a:ln w="23813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41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1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4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4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xit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41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41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4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4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1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1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1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417" grpId="0" animBg="1"/>
      <p:bldP spid="141417" grpId="1" animBg="1"/>
      <p:bldP spid="141419" grpId="0"/>
      <p:bldP spid="141429" grpId="0"/>
      <p:bldP spid="1414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1928427-FC82-470D-992B-F75BAE51C4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00574"/>
            <a:ext cx="8162925" cy="1323439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Wavelike Behavior of Particles (1924)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715" name="Rectangle 3">
                <a:extLst>
                  <a:ext uri="{FF2B5EF4-FFF2-40B4-BE49-F238E27FC236}">
                    <a16:creationId xmlns:a16="http://schemas.microsoft.com/office/drawing/2014/main" id="{B0E28474-3DCD-4EBD-BB60-F69F7EE6FBB8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912813" y="1905000"/>
                <a:ext cx="8008937" cy="4191000"/>
              </a:xfrm>
            </p:spPr>
            <p:txBody>
              <a:bodyPr/>
              <a:lstStyle/>
              <a:p>
                <a:pPr eaLnBrk="1" hangingPunct="1"/>
                <a:r>
                  <a:rPr lang="en-US" altLang="en-US" sz="2400" dirty="0"/>
                  <a:t>The photoelectric effect and Compton scattering showed that electromagnetic radiation has particle properties.</a:t>
                </a:r>
              </a:p>
              <a:p>
                <a:pPr eaLnBrk="1" hangingPunct="1"/>
                <a:r>
                  <a:rPr lang="en-US" altLang="en-US" sz="2400" dirty="0"/>
                  <a:t>Could a particle behave like a wave?  </a:t>
                </a:r>
              </a:p>
              <a:p>
                <a:pPr lvl="1" eaLnBrk="1" hangingPunct="1"/>
                <a:r>
                  <a:rPr lang="en-US" altLang="en-US" sz="2000" dirty="0"/>
                  <a:t>The answer is yes!</a:t>
                </a:r>
              </a:p>
              <a:p>
                <a:pPr eaLnBrk="1" hangingPunct="1"/>
                <a:endParaRPr lang="en-US" altLang="en-US" sz="800" dirty="0"/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			</a:t>
                </a:r>
                <a:endParaRPr lang="el-GR" altLang="en-US" sz="800" dirty="0"/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			</a:t>
                </a: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			Where:</a:t>
                </a: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				 </a:t>
                </a:r>
                <a14:m>
                  <m:oMath xmlns:m="http://schemas.openxmlformats.org/officeDocument/2006/math">
                    <m:r>
                      <a:rPr lang="el-GR" altLang="en-US" sz="2400" i="1" dirty="0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en-US" sz="2400" dirty="0"/>
                  <a:t> de Broglie wavelength</a:t>
                </a:r>
              </a:p>
            </p:txBody>
          </p:sp>
        </mc:Choice>
        <mc:Fallback xmlns="">
          <p:sp>
            <p:nvSpPr>
              <p:cNvPr id="115715" name="Rectangle 3">
                <a:extLst>
                  <a:ext uri="{FF2B5EF4-FFF2-40B4-BE49-F238E27FC236}">
                    <a16:creationId xmlns:a16="http://schemas.microsoft.com/office/drawing/2014/main" id="{B0E28474-3DCD-4EBD-BB60-F69F7EE6FB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12813" y="1905000"/>
                <a:ext cx="8008937" cy="4191000"/>
              </a:xfrm>
              <a:blipFill>
                <a:blip r:embed="rId2"/>
                <a:stretch>
                  <a:fillRect l="-533" t="-1164" r="-1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36" name="Rectangle 4">
            <a:extLst>
              <a:ext uri="{FF2B5EF4-FFF2-40B4-BE49-F238E27FC236}">
                <a16:creationId xmlns:a16="http://schemas.microsoft.com/office/drawing/2014/main" id="{CB5AFE4A-38F9-4068-8862-92C0EBADD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8" y="2651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61A05E3-D71D-4A98-BB51-7C6B9FFB5495}"/>
                  </a:ext>
                </a:extLst>
              </p:cNvPr>
              <p:cNvSpPr/>
              <p:nvPr/>
            </p:nvSpPr>
            <p:spPr>
              <a:xfrm>
                <a:off x="3605740" y="3924781"/>
                <a:ext cx="2194575" cy="461665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 eaLnBrk="1" hangingPunct="1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𝑚𝑣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l-GR" altLang="en-US" sz="2400" i="1" dirty="0"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US" altLang="en-US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61A05E3-D71D-4A98-BB51-7C6B9FFB54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740" y="3924781"/>
                <a:ext cx="2194575" cy="461665"/>
              </a:xfrm>
              <a:prstGeom prst="rect">
                <a:avLst/>
              </a:prstGeom>
              <a:blipFill>
                <a:blip r:embed="rId3"/>
                <a:stretch>
                  <a:fillRect b="-17949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341C2C4-7154-4ACE-8589-87171C13158B}"/>
                  </a:ext>
                </a:extLst>
              </p:cNvPr>
              <p:cNvSpPr/>
              <p:nvPr/>
            </p:nvSpPr>
            <p:spPr>
              <a:xfrm>
                <a:off x="3881747" y="4509105"/>
                <a:ext cx="1619098" cy="461665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altLang="en-US" sz="2400" i="1" dirty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𝑚𝑣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341C2C4-7154-4ACE-8589-87171C1315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747" y="4509105"/>
                <a:ext cx="1619098" cy="461665"/>
              </a:xfrm>
              <a:prstGeom prst="rect">
                <a:avLst/>
              </a:prstGeom>
              <a:blipFill>
                <a:blip r:embed="rId4"/>
                <a:stretch>
                  <a:fillRect b="-19481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225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uiExpand="1" build="p"/>
      <p:bldP spid="2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022F9-480B-40EC-B9DB-3747490BB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854572"/>
            <a:ext cx="8162925" cy="769441"/>
          </a:xfrm>
        </p:spPr>
        <p:txBody>
          <a:bodyPr/>
          <a:lstStyle/>
          <a:p>
            <a:r>
              <a:rPr lang="en-US" dirty="0"/>
              <a:t>Example #4: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8BFA87-B981-4969-BCCA-0D3F2D00D0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0098" y="1740924"/>
                <a:ext cx="8282245" cy="3156692"/>
              </a:xfrm>
            </p:spPr>
            <p:txBody>
              <a:bodyPr/>
              <a:lstStyle/>
              <a:p>
                <a:r>
                  <a:rPr lang="en-US" sz="2000" dirty="0"/>
                  <a:t>If you recall from Example #3, a photoelectron was ejected from the surface of sodium with a speed of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2.07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pPr lvl="1"/>
                <a:r>
                  <a:rPr lang="en-US" sz="2000" dirty="0"/>
                  <a:t>What is the </a:t>
                </a:r>
                <a:r>
                  <a:rPr lang="en-US" sz="2000" dirty="0" err="1"/>
                  <a:t>deBroglie</a:t>
                </a:r>
                <a:r>
                  <a:rPr lang="en-US" sz="2000" dirty="0"/>
                  <a:t> wavelength of this particle?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8BFA87-B981-4969-BCCA-0D3F2D00D0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0098" y="1740924"/>
                <a:ext cx="8282245" cy="3156692"/>
              </a:xfrm>
              <a:blipFill>
                <a:blip r:embed="rId2"/>
                <a:stretch>
                  <a:fillRect l="-221" t="-1161" r="-1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B971B3-CD08-47A5-A7C0-6067709AE2BD}"/>
                  </a:ext>
                </a:extLst>
              </p:cNvPr>
              <p:cNvSpPr txBox="1"/>
              <p:nvPr/>
            </p:nvSpPr>
            <p:spPr>
              <a:xfrm>
                <a:off x="2944162" y="3917827"/>
                <a:ext cx="2558842" cy="400110"/>
              </a:xfrm>
              <a:prstGeom prst="rect">
                <a:avLst/>
              </a:prstGeom>
              <a:solidFill>
                <a:srgbClr val="CCECFF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=9.11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−31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B971B3-CD08-47A5-A7C0-6067709AE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162" y="3917827"/>
                <a:ext cx="2558842" cy="400110"/>
              </a:xfrm>
              <a:prstGeom prst="rect">
                <a:avLst/>
              </a:prstGeom>
              <a:blipFill>
                <a:blip r:embed="rId3"/>
                <a:stretch>
                  <a:fillRect b="-16418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3F804D3-8CCC-4E9B-B7D4-145ECC0B14BC}"/>
                  </a:ext>
                </a:extLst>
              </p:cNvPr>
              <p:cNvSpPr/>
              <p:nvPr/>
            </p:nvSpPr>
            <p:spPr>
              <a:xfrm>
                <a:off x="2944162" y="3399383"/>
                <a:ext cx="2697983" cy="368499"/>
              </a:xfrm>
              <a:prstGeom prst="rect">
                <a:avLst/>
              </a:prstGeom>
              <a:solidFill>
                <a:srgbClr val="CCCCFF"/>
              </a:solidFill>
              <a:ln>
                <a:solidFill>
                  <a:srgbClr val="0033CC"/>
                </a:solidFill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dirty="0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en-US" b="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6.626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−34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altLang="en-US" i="1" baseline="-25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3F804D3-8CCC-4E9B-B7D4-145ECC0B14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162" y="3399383"/>
                <a:ext cx="2697983" cy="368499"/>
              </a:xfrm>
              <a:prstGeom prst="rect">
                <a:avLst/>
              </a:prstGeom>
              <a:blipFill>
                <a:blip r:embed="rId4"/>
                <a:stretch>
                  <a:fillRect b="-14516"/>
                </a:stretch>
              </a:blipFill>
              <a:ln>
                <a:solidFill>
                  <a:srgbClr val="00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EE6BC86-F7B3-4D9B-B5CF-11D43162D8D8}"/>
                  </a:ext>
                </a:extLst>
              </p:cNvPr>
              <p:cNvSpPr txBox="1"/>
              <p:nvPr/>
            </p:nvSpPr>
            <p:spPr>
              <a:xfrm>
                <a:off x="2944162" y="2823729"/>
                <a:ext cx="2406941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=2.07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EE6BC86-F7B3-4D9B-B5CF-11D43162D8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162" y="2823729"/>
                <a:ext cx="2406941" cy="400110"/>
              </a:xfrm>
              <a:prstGeom prst="rect">
                <a:avLst/>
              </a:prstGeom>
              <a:blipFill>
                <a:blip r:embed="rId5"/>
                <a:stretch>
                  <a:fillRect b="-14706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852ADB1-27B2-446E-BDB9-971E438FBBC0}"/>
                  </a:ext>
                </a:extLst>
              </p:cNvPr>
              <p:cNvSpPr/>
              <p:nvPr/>
            </p:nvSpPr>
            <p:spPr>
              <a:xfrm>
                <a:off x="3414034" y="4544869"/>
                <a:ext cx="1619098" cy="461665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altLang="en-US" sz="2400" i="1" dirty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𝑚𝑣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852ADB1-27B2-446E-BDB9-971E438FBB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4034" y="4544869"/>
                <a:ext cx="1619098" cy="461665"/>
              </a:xfrm>
              <a:prstGeom prst="rect">
                <a:avLst/>
              </a:prstGeom>
              <a:blipFill>
                <a:blip r:embed="rId6"/>
                <a:stretch>
                  <a:fillRect b="-19481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82DC2EC-50BC-40FB-94CC-47A138A7CD29}"/>
                  </a:ext>
                </a:extLst>
              </p:cNvPr>
              <p:cNvSpPr/>
              <p:nvPr/>
            </p:nvSpPr>
            <p:spPr>
              <a:xfrm>
                <a:off x="2017658" y="5130005"/>
                <a:ext cx="4550989" cy="764505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altLang="en-US" i="1" dirty="0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6.626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−34</m:t>
                              </m:r>
                            </m:sup>
                          </m:s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9.11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−31</m:t>
                              </m:r>
                            </m:sup>
                          </m:s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)(2.07×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82DC2EC-50BC-40FB-94CC-47A138A7CD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658" y="5130005"/>
                <a:ext cx="4550989" cy="7645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9EB6EA0-F8F9-4055-8BB8-48C787E4758E}"/>
                  </a:ext>
                </a:extLst>
              </p:cNvPr>
              <p:cNvSpPr/>
              <p:nvPr/>
            </p:nvSpPr>
            <p:spPr>
              <a:xfrm>
                <a:off x="2880329" y="6017981"/>
                <a:ext cx="2825645" cy="461665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altLang="en-US" sz="2400" i="1" dirty="0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3.51×</m:t>
                      </m:r>
                      <m:sSup>
                        <m:sSupPr>
                          <m:ctrlPr>
                            <a:rPr lang="en-US" alt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−10</m:t>
                          </m:r>
                        </m:sup>
                      </m:sSup>
                      <m:r>
                        <a:rPr lang="en-US" altLang="en-US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9EB6EA0-F8F9-4055-8BB8-48C787E475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329" y="6017981"/>
                <a:ext cx="2825645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10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14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B0DB066-B4B7-4387-A056-2FCA153E26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Is Light a Ray, Wave or Particle?</a:t>
            </a: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35437D87-10F5-4DBB-833B-1FF9D982C3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>
                <a:latin typeface="Arial" panose="020B0604020202020204" pitchFamily="34" charset="0"/>
              </a:rPr>
              <a:t>The question has been debated many times over the years dating back as far as Pythagoras.</a:t>
            </a:r>
          </a:p>
        </p:txBody>
      </p:sp>
      <p:pic>
        <p:nvPicPr>
          <p:cNvPr id="152580" name="Picture 4">
            <a:extLst>
              <a:ext uri="{FF2B5EF4-FFF2-40B4-BE49-F238E27FC236}">
                <a16:creationId xmlns:a16="http://schemas.microsoft.com/office/drawing/2014/main" id="{029FE52B-1B60-458F-A2B8-D8D91B9BD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175" y="2917825"/>
            <a:ext cx="3186113" cy="344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 bldLvl="2" autoUpdateAnimBg="0" advAuto="1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FE6878C-8080-4A5A-B3A4-53DD87671E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/>
              <a:t>Particles vs. Waves (Light)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90AFA33C-E867-4F1B-A47F-4419F0BAF5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670425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solidFill>
                  <a:schemeClr val="hlink"/>
                </a:solidFill>
              </a:rPr>
              <a:t>Wave Theory:</a:t>
            </a:r>
            <a:r>
              <a:rPr lang="en-US" altLang="en-US" sz="2800" b="1" dirty="0"/>
              <a:t> </a:t>
            </a:r>
          </a:p>
          <a:p>
            <a:pPr lvl="2" eaLnBrk="1" hangingPunct="1"/>
            <a:r>
              <a:rPr lang="en-US" altLang="en-US" sz="2000" b="1" dirty="0">
                <a:solidFill>
                  <a:schemeClr val="hlink"/>
                </a:solidFill>
              </a:rPr>
              <a:t>Explained through polarization.</a:t>
            </a:r>
          </a:p>
          <a:p>
            <a:pPr lvl="2" eaLnBrk="1" hangingPunct="1"/>
            <a:r>
              <a:rPr lang="en-US" altLang="en-US" sz="2000" b="1" dirty="0">
                <a:solidFill>
                  <a:schemeClr val="hlink"/>
                </a:solidFill>
              </a:rPr>
              <a:t>Explained through diffraction &amp; interference.</a:t>
            </a:r>
          </a:p>
          <a:p>
            <a:pPr lvl="2" eaLnBrk="1" hangingPunct="1"/>
            <a:r>
              <a:rPr lang="en-US" altLang="en-US" sz="2000" dirty="0"/>
              <a:t>Explained through reflection.</a:t>
            </a:r>
          </a:p>
          <a:p>
            <a:pPr lvl="2" eaLnBrk="1" hangingPunct="1"/>
            <a:r>
              <a:rPr lang="en-US" altLang="en-US" sz="2000" dirty="0"/>
              <a:t>Explained through refraction.</a:t>
            </a:r>
          </a:p>
          <a:p>
            <a:pPr lvl="2" eaLnBrk="1" hangingPunct="1"/>
            <a:endParaRPr lang="en-US" altLang="en-US" sz="2000" dirty="0"/>
          </a:p>
          <a:p>
            <a:pPr eaLnBrk="1" hangingPunct="1"/>
            <a:r>
              <a:rPr lang="en-US" altLang="en-US" sz="2800" b="1" dirty="0">
                <a:solidFill>
                  <a:schemeClr val="folHlink"/>
                </a:solidFill>
              </a:rPr>
              <a:t>Particle Theory:</a:t>
            </a:r>
          </a:p>
          <a:p>
            <a:pPr lvl="2" eaLnBrk="1" hangingPunct="1"/>
            <a:r>
              <a:rPr lang="en-US" altLang="en-US" sz="2000" b="1" dirty="0">
                <a:solidFill>
                  <a:schemeClr val="folHlink"/>
                </a:solidFill>
              </a:rPr>
              <a:t>Explained through photoelectric emission.</a:t>
            </a:r>
          </a:p>
          <a:p>
            <a:pPr lvl="2" eaLnBrk="1" hangingPunct="1"/>
            <a:r>
              <a:rPr lang="en-US" altLang="en-US" sz="2000" b="1" dirty="0">
                <a:solidFill>
                  <a:schemeClr val="folHlink"/>
                </a:solidFill>
              </a:rPr>
              <a:t>Explained through the Compton effect.</a:t>
            </a:r>
          </a:p>
          <a:p>
            <a:pPr lvl="2" eaLnBrk="1" hangingPunct="1"/>
            <a:r>
              <a:rPr lang="en-US" altLang="en-US" sz="2000" dirty="0"/>
              <a:t>Explained through reflection.</a:t>
            </a:r>
          </a:p>
          <a:p>
            <a:pPr lvl="2" eaLnBrk="1" hangingPunct="1"/>
            <a:r>
              <a:rPr lang="en-US" altLang="en-US" sz="2000" dirty="0"/>
              <a:t>Explained through refraction.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47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5A160F4-B87E-401D-AE21-967EE79AA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Wavelike Behavior of Particles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067037E3-B79A-4E52-A147-8187EDA97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4" y="1905000"/>
            <a:ext cx="5343608" cy="4713288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Proof of the wavelike behavior of particles was made by diffracting electrons off a thin crystal lattice.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The particles showed similar interference patterns to light when passed through a diffraction grating.</a:t>
            </a:r>
          </a:p>
        </p:txBody>
      </p:sp>
      <p:pic>
        <p:nvPicPr>
          <p:cNvPr id="19460" name="Picture 6">
            <a:extLst>
              <a:ext uri="{FF2B5EF4-FFF2-40B4-BE49-F238E27FC236}">
                <a16:creationId xmlns:a16="http://schemas.microsoft.com/office/drawing/2014/main" id="{54A68952-2D62-400C-8D9D-1839DF578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760" y="4440138"/>
            <a:ext cx="2425700" cy="224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293F689-1AF7-461D-BF01-5100A5B8D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1760" y="1835223"/>
            <a:ext cx="2358323" cy="2481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uiExpand="1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9FEB6BB-816E-4516-BF36-BDAF2F21EB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/>
              <a:t>Particles vs. Waves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E26EFF3-EC22-4B86-9163-ACBE503462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3463" y="4560888"/>
            <a:ext cx="8110537" cy="1984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Physicists have demonstrated that light has both wavelike and particle characteristics that need to be considered when explaining its behavior.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Similarly, particles – such as electrons – exhibit wavelike behavior.</a:t>
            </a:r>
          </a:p>
        </p:txBody>
      </p:sp>
      <p:graphicFrame>
        <p:nvGraphicFramePr>
          <p:cNvPr id="37020" name="Group 156">
            <a:extLst>
              <a:ext uri="{FF2B5EF4-FFF2-40B4-BE49-F238E27FC236}">
                <a16:creationId xmlns:a16="http://schemas.microsoft.com/office/drawing/2014/main" id="{F1293EBB-D84F-470A-A40B-C0686FFE8B00}"/>
              </a:ext>
            </a:extLst>
          </p:cNvPr>
          <p:cNvGraphicFramePr>
            <a:graphicFrameLocks noGrp="1"/>
          </p:cNvGraphicFramePr>
          <p:nvPr/>
        </p:nvGraphicFramePr>
        <p:xfrm>
          <a:off x="855663" y="1920875"/>
          <a:ext cx="7924800" cy="2398714"/>
        </p:xfrm>
        <a:graphic>
          <a:graphicData uri="http://schemas.openxmlformats.org/drawingml/2006/table">
            <a:tbl>
              <a:tblPr/>
              <a:tblGrid>
                <a:gridCol w="3970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4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Verdana" panose="020B0604030504040204" pitchFamily="34" charset="0"/>
                        </a:rPr>
                        <a:t>      </a:t>
                      </a:r>
                      <a:r>
                        <a:rPr kumimoji="0" lang="en-US" altLang="en-US" sz="2800" b="1" i="0" u="sng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Verdana" panose="020B0604030504040204" pitchFamily="34" charset="0"/>
                        </a:rPr>
                        <a:t>Particles</a:t>
                      </a:r>
                      <a:endParaRPr kumimoji="0" lang="en-US" altLang="en-US" sz="3200" b="1" i="0" u="sng" strike="noStrike" cap="none" normalizeH="0" baseline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Verdana" panose="020B0604030504040204" pitchFamily="34" charset="0"/>
                        </a:rPr>
                        <a:t>  </a:t>
                      </a:r>
                      <a:r>
                        <a:rPr kumimoji="0" lang="en-US" altLang="en-US" sz="2800" b="1" i="0" u="sng" strike="noStrike" cap="none" normalizeH="0" baseline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Verdana" panose="020B0604030504040204" pitchFamily="34" charset="0"/>
                        </a:rPr>
                        <a:t>Waves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Mass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Frequency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Size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Wavelength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Kinetic Energy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Amplitude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Momentum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5000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7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16EC703-1BA0-4CD0-BC37-6DC3D8BA3E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/>
              <a:t>Key Ideas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F96D91D8-FE84-49A8-B362-43FC9EB7F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670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Objects that are hot enough will emit light because of the charge particles inside their atoms.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spectrum of light produced by an incandescent body is dependent on its temperature.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Planck suggested that the spectrum of an incandescent body can only be comprised of certain energy levels (</a:t>
            </a:r>
            <a:r>
              <a:rPr lang="en-US" altLang="en-US" sz="2400">
                <a:solidFill>
                  <a:srgbClr val="0033CC"/>
                </a:solidFill>
              </a:rPr>
              <a:t>E = nh</a:t>
            </a:r>
            <a:r>
              <a:rPr lang="en-US" altLang="en-US" sz="2400" i="1">
                <a:solidFill>
                  <a:srgbClr val="0033CC"/>
                </a:solidFill>
              </a:rPr>
              <a:t>f</a:t>
            </a:r>
            <a:r>
              <a:rPr lang="en-US" altLang="en-US" sz="240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photoelectric effect is the emissions of electrons from metals when exposed to EM radiation of a minimum frequency </a:t>
            </a:r>
            <a:r>
              <a:rPr lang="en-US" altLang="en-US" sz="2400" i="1"/>
              <a:t>(</a:t>
            </a:r>
            <a:r>
              <a:rPr lang="en-US" altLang="en-US" sz="2400" i="1">
                <a:solidFill>
                  <a:srgbClr val="0033CC"/>
                </a:solidFill>
              </a:rPr>
              <a:t>f</a:t>
            </a:r>
            <a:r>
              <a:rPr lang="en-US" altLang="en-US" sz="2400" baseline="-25000">
                <a:solidFill>
                  <a:srgbClr val="0033CC"/>
                </a:solidFill>
              </a:rPr>
              <a:t>o</a:t>
            </a:r>
            <a:r>
              <a:rPr lang="en-US" altLang="en-US" sz="2400"/>
              <a:t>)</a:t>
            </a:r>
            <a:r>
              <a:rPr lang="en-US" altLang="en-US" sz="2400" i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27F7147-05E9-46B7-BF04-81504B487E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Key Ideas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06262F27-A7D5-4992-A9C6-7EEA83A00E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7342187" cy="4713288"/>
          </a:xfrm>
        </p:spPr>
        <p:txBody>
          <a:bodyPr/>
          <a:lstStyle/>
          <a:p>
            <a:pPr eaLnBrk="1" hangingPunct="1"/>
            <a:r>
              <a:rPr lang="en-US" altLang="en-US" sz="2400"/>
              <a:t>The minimum energy required to free an electron from the atom is the work function (</a:t>
            </a:r>
            <a:r>
              <a:rPr lang="en-US" altLang="en-US" sz="2400">
                <a:solidFill>
                  <a:srgbClr val="0033CC"/>
                </a:solidFill>
              </a:rPr>
              <a:t>E = h</a:t>
            </a:r>
            <a:r>
              <a:rPr lang="en-US" altLang="en-US" sz="2400" i="1">
                <a:solidFill>
                  <a:srgbClr val="0033CC"/>
                </a:solidFill>
              </a:rPr>
              <a:t>f</a:t>
            </a:r>
            <a:r>
              <a:rPr lang="en-US" altLang="en-US" sz="2400" baseline="-25000">
                <a:solidFill>
                  <a:srgbClr val="0033CC"/>
                </a:solidFill>
              </a:rPr>
              <a:t>o</a:t>
            </a:r>
            <a:r>
              <a:rPr lang="en-US" altLang="en-US" sz="2400"/>
              <a:t>).</a:t>
            </a:r>
          </a:p>
          <a:p>
            <a:pPr eaLnBrk="1" hangingPunct="1"/>
            <a:r>
              <a:rPr lang="en-US" altLang="en-US" sz="2400"/>
              <a:t>Light comes in discrete packets of energy called photons.</a:t>
            </a:r>
          </a:p>
          <a:p>
            <a:pPr eaLnBrk="1" hangingPunct="1"/>
            <a:r>
              <a:rPr lang="en-US" altLang="en-US" sz="2400"/>
              <a:t>Photons of light have momentum (</a:t>
            </a:r>
            <a:r>
              <a:rPr lang="en-US" altLang="en-US" sz="2400">
                <a:solidFill>
                  <a:srgbClr val="0033CC"/>
                </a:solidFill>
              </a:rPr>
              <a:t>p = h/</a:t>
            </a:r>
            <a:r>
              <a:rPr lang="en-US" altLang="en-US" sz="2400">
                <a:solidFill>
                  <a:srgbClr val="0033CC"/>
                </a:solidFill>
                <a:sym typeface="Symbol" panose="05050102010706020507" pitchFamily="18" charset="2"/>
              </a:rPr>
              <a:t></a:t>
            </a:r>
            <a:r>
              <a:rPr lang="en-US" altLang="en-US" sz="2400">
                <a:sym typeface="Symbol" panose="05050102010706020507" pitchFamily="18" charset="2"/>
              </a:rPr>
              <a:t>)</a:t>
            </a:r>
            <a:r>
              <a:rPr lang="en-US" altLang="en-US" sz="2400"/>
              <a:t> - </a:t>
            </a:r>
            <a:r>
              <a:rPr lang="en-US" altLang="en-US" sz="2400" b="1">
                <a:solidFill>
                  <a:schemeClr val="folHlink"/>
                </a:solidFill>
              </a:rPr>
              <a:t>even though they are massless</a:t>
            </a:r>
            <a:r>
              <a:rPr lang="en-US" altLang="en-US" sz="2400" b="1"/>
              <a:t>.</a:t>
            </a:r>
          </a:p>
          <a:p>
            <a:pPr eaLnBrk="1" hangingPunct="1"/>
            <a:r>
              <a:rPr lang="en-US" altLang="en-US" sz="2400"/>
              <a:t>Energy and momentum are conserved in photon-electron collisions.</a:t>
            </a:r>
          </a:p>
          <a:p>
            <a:pPr eaLnBrk="1" hangingPunct="1"/>
            <a:r>
              <a:rPr lang="en-US" altLang="en-US" sz="2400"/>
              <a:t>Particles have wavelike attributes similar to light.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FE19B6A-2038-43CA-A8B3-607D9F369D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Young Double-Slit Experiment</a:t>
            </a:r>
          </a:p>
        </p:txBody>
      </p:sp>
      <p:grpSp>
        <p:nvGrpSpPr>
          <p:cNvPr id="158723" name="Group 3">
            <a:extLst>
              <a:ext uri="{FF2B5EF4-FFF2-40B4-BE49-F238E27FC236}">
                <a16:creationId xmlns:a16="http://schemas.microsoft.com/office/drawing/2014/main" id="{B1C108DB-997F-4DB9-979F-1B06DBF55FFD}"/>
              </a:ext>
            </a:extLst>
          </p:cNvPr>
          <p:cNvGrpSpPr>
            <a:grpSpLocks/>
          </p:cNvGrpSpPr>
          <p:nvPr/>
        </p:nvGrpSpPr>
        <p:grpSpPr bwMode="auto">
          <a:xfrm>
            <a:off x="2252663" y="1858963"/>
            <a:ext cx="4573587" cy="4816475"/>
            <a:chOff x="1419" y="1171"/>
            <a:chExt cx="2881" cy="3034"/>
          </a:xfrm>
        </p:grpSpPr>
        <p:grpSp>
          <p:nvGrpSpPr>
            <p:cNvPr id="6148" name="Group 4">
              <a:extLst>
                <a:ext uri="{FF2B5EF4-FFF2-40B4-BE49-F238E27FC236}">
                  <a16:creationId xmlns:a16="http://schemas.microsoft.com/office/drawing/2014/main" id="{FF22227C-0743-4651-A36B-F8A17199CB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19" y="1171"/>
              <a:ext cx="2881" cy="3034"/>
              <a:chOff x="1419" y="1171"/>
              <a:chExt cx="2881" cy="3034"/>
            </a:xfrm>
          </p:grpSpPr>
          <p:pic>
            <p:nvPicPr>
              <p:cNvPr id="6150" name="Picture 5">
                <a:extLst>
                  <a:ext uri="{FF2B5EF4-FFF2-40B4-BE49-F238E27FC236}">
                    <a16:creationId xmlns:a16="http://schemas.microsoft.com/office/drawing/2014/main" id="{E6429918-3C60-47C8-AE84-AAE3BB4E10E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9247"/>
              <a:stretch>
                <a:fillRect/>
              </a:stretch>
            </p:blipFill>
            <p:spPr bwMode="auto">
              <a:xfrm>
                <a:off x="1766" y="1171"/>
                <a:ext cx="2534" cy="30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151" name="Text Box 6">
                <a:extLst>
                  <a:ext uri="{FF2B5EF4-FFF2-40B4-BE49-F238E27FC236}">
                    <a16:creationId xmlns:a16="http://schemas.microsoft.com/office/drawing/2014/main" id="{97DB3861-20E3-404B-ABCE-9A6CF38527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9" y="1255"/>
                <a:ext cx="14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/>
                  <a:t>Huygen’s Wavelets</a:t>
                </a:r>
              </a:p>
            </p:txBody>
          </p:sp>
          <p:sp>
            <p:nvSpPr>
              <p:cNvPr id="6152" name="Line 7">
                <a:extLst>
                  <a:ext uri="{FF2B5EF4-FFF2-40B4-BE49-F238E27FC236}">
                    <a16:creationId xmlns:a16="http://schemas.microsoft.com/office/drawing/2014/main" id="{E2F2F000-5B72-4463-A9D2-DBF0E42CC1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0" y="1463"/>
                <a:ext cx="805" cy="2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149" name="Text Box 8">
              <a:extLst>
                <a:ext uri="{FF2B5EF4-FFF2-40B4-BE49-F238E27FC236}">
                  <a16:creationId xmlns:a16="http://schemas.microsoft.com/office/drawing/2014/main" id="{F735997A-4CBD-4882-AC54-455ABCD28A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6" y="4040"/>
              <a:ext cx="728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/>
                <a:t>www.src.wits.ac.za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2B06D26-03EF-4D1E-94F3-F6CB18B691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00574"/>
            <a:ext cx="8162925" cy="1323439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Max Planck &amp; Blackbody Radiation (1899 – 1900)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CCF10262-B2D9-41B8-A27B-5BE7FA776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latin typeface="Arial" panose="020B0604020202020204" pitchFamily="34" charset="0"/>
              </a:rPr>
              <a:t>All matter, whether cool or hot emits electromagnetic waves.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latin typeface="Arial" panose="020B0604020202020204" pitchFamily="34" charset="0"/>
              </a:rPr>
              <a:t>The light radiated from an incandescent body changes with temperature.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>
                <a:latin typeface="Arial" panose="020B0604020202020204" pitchFamily="34" charset="0"/>
              </a:rPr>
              <a:t>The higher the temperature, the greater the intensity and frequency of the light emitted.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latin typeface="Arial" panose="020B0604020202020204" pitchFamily="34" charset="0"/>
              </a:rPr>
              <a:t>Why does incandescent light come in all wavelengths then?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>
                <a:latin typeface="Arial" panose="020B0604020202020204" pitchFamily="34" charset="0"/>
              </a:rPr>
              <a:t>Incandescent light is produced by vibrating atoms, which are systems far more complex than a single electron. Thus they are able to emit many different energies because </a:t>
            </a:r>
            <a:r>
              <a:rPr lang="en-US" altLang="en-US" sz="2200" i="1" dirty="0">
                <a:latin typeface="Arial" panose="020B0604020202020204" pitchFamily="34" charset="0"/>
              </a:rPr>
              <a:t>f</a:t>
            </a:r>
            <a:r>
              <a:rPr lang="en-US" altLang="en-US" sz="2200" dirty="0">
                <a:latin typeface="Arial" panose="020B0604020202020204" pitchFamily="34" charset="0"/>
              </a:rPr>
              <a:t> can vary linearly, producing a largely continuous energy spectrum.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042FDE0-FB41-4137-9EFF-E461D5C659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Wave Theory of Light: Thomas Young (1773 – 1829)-revisited 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3146162E-69D0-4B41-A34B-196F5B92C6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5871589" cy="41910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33CC"/>
                </a:solidFill>
                <a:latin typeface="Arial" panose="020B0604020202020204" pitchFamily="34" charset="0"/>
              </a:rPr>
              <a:t>1801:</a:t>
            </a:r>
            <a:r>
              <a:rPr lang="en-US" altLang="en-US" sz="2400" dirty="0">
                <a:latin typeface="Arial" panose="020B0604020202020204" pitchFamily="34" charset="0"/>
              </a:rPr>
              <a:t> Through use of the </a:t>
            </a:r>
            <a:r>
              <a:rPr lang="en-US" altLang="en-US" sz="2400" dirty="0">
                <a:solidFill>
                  <a:schemeClr val="folHlink"/>
                </a:solidFill>
                <a:latin typeface="Arial" panose="020B0604020202020204" pitchFamily="34" charset="0"/>
              </a:rPr>
              <a:t>Double-Slit Experiment</a:t>
            </a:r>
            <a:r>
              <a:rPr lang="en-US" altLang="en-US" sz="2400" dirty="0">
                <a:latin typeface="Arial" panose="020B0604020202020204" pitchFamily="34" charset="0"/>
              </a:rPr>
              <a:t>, the wave properties of light were first experimentally shown to exist.</a:t>
            </a:r>
          </a:p>
          <a:p>
            <a:pPr eaLnBrk="1" hangingPunct="1"/>
            <a:r>
              <a:rPr lang="en-US" altLang="en-US" sz="2400" dirty="0">
                <a:latin typeface="Arial" panose="020B0604020202020204" pitchFamily="34" charset="0"/>
              </a:rPr>
              <a:t>Experiment demonstrated that light undergoes </a:t>
            </a:r>
            <a:r>
              <a:rPr lang="en-US" altLang="en-US" sz="2400" b="1" dirty="0">
                <a:latin typeface="Arial" panose="020B0604020202020204" pitchFamily="34" charset="0"/>
              </a:rPr>
              <a:t>interference and diffraction</a:t>
            </a:r>
            <a:r>
              <a:rPr lang="en-US" altLang="en-US" sz="2400" dirty="0">
                <a:latin typeface="Arial" panose="020B0604020202020204" pitchFamily="34" charset="0"/>
              </a:rPr>
              <a:t> in much the same way that water and sound waves do.</a:t>
            </a:r>
          </a:p>
          <a:p>
            <a:pPr eaLnBrk="1" hangingPunct="1"/>
            <a:r>
              <a:rPr lang="en-US" altLang="en-US" sz="2400" b="1" dirty="0">
                <a:solidFill>
                  <a:srgbClr val="008000"/>
                </a:solidFill>
                <a:latin typeface="Arial" panose="020B0604020202020204" pitchFamily="34" charset="0"/>
              </a:rPr>
              <a:t>However, can light behave like a particle?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24A3651-46A6-4C00-8571-BA0566EF26A8}"/>
              </a:ext>
            </a:extLst>
          </p:cNvPr>
          <p:cNvGrpSpPr>
            <a:grpSpLocks/>
          </p:cNvGrpSpPr>
          <p:nvPr/>
        </p:nvGrpSpPr>
        <p:grpSpPr bwMode="auto">
          <a:xfrm>
            <a:off x="6889274" y="2177302"/>
            <a:ext cx="2049543" cy="3433992"/>
            <a:chOff x="1766" y="1171"/>
            <a:chExt cx="2534" cy="3034"/>
          </a:xfrm>
        </p:grpSpPr>
        <p:pic>
          <p:nvPicPr>
            <p:cNvPr id="7" name="Picture 5">
              <a:extLst>
                <a:ext uri="{FF2B5EF4-FFF2-40B4-BE49-F238E27FC236}">
                  <a16:creationId xmlns:a16="http://schemas.microsoft.com/office/drawing/2014/main" id="{06BEC792-BAC4-46A8-A8AF-EAB19836B2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9247"/>
            <a:stretch>
              <a:fillRect/>
            </a:stretch>
          </p:blipFill>
          <p:spPr bwMode="auto">
            <a:xfrm>
              <a:off x="1766" y="1171"/>
              <a:ext cx="2534" cy="30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 Box 8">
              <a:extLst>
                <a:ext uri="{FF2B5EF4-FFF2-40B4-BE49-F238E27FC236}">
                  <a16:creationId xmlns:a16="http://schemas.microsoft.com/office/drawing/2014/main" id="{E5656069-AE6F-4448-B284-A168CD076E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6" y="4040"/>
              <a:ext cx="728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/>
                <a:t>www.src.wits.ac.za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5" name="Picture 13">
            <a:extLst>
              <a:ext uri="{FF2B5EF4-FFF2-40B4-BE49-F238E27FC236}">
                <a16:creationId xmlns:a16="http://schemas.microsoft.com/office/drawing/2014/main" id="{D1BD8B47-5872-448B-9272-EA585D704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172" y="2746275"/>
            <a:ext cx="6021659" cy="4074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4" name="Rectangle 2">
            <a:extLst>
              <a:ext uri="{FF2B5EF4-FFF2-40B4-BE49-F238E27FC236}">
                <a16:creationId xmlns:a16="http://schemas.microsoft.com/office/drawing/2014/main" id="{CC9C0EEC-4829-4BF9-929E-A110FF0444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pPr eaLnBrk="1" hangingPunct="1"/>
            <a:r>
              <a:rPr lang="en-US" altLang="en-US" dirty="0"/>
              <a:t>Max Planck &amp; Blackbody Radiation (1899 – 1900)</a:t>
            </a:r>
          </a:p>
        </p:txBody>
      </p:sp>
      <p:sp>
        <p:nvSpPr>
          <p:cNvPr id="145417" name="Text Box 9">
            <a:extLst>
              <a:ext uri="{FF2B5EF4-FFF2-40B4-BE49-F238E27FC236}">
                <a16:creationId xmlns:a16="http://schemas.microsoft.com/office/drawing/2014/main" id="{A9DFF384-E1E7-4CAF-95EC-61755DE8A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0358" y="4054583"/>
            <a:ext cx="3406328" cy="193899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Classical theory suggests that as the wavelength approaches zero, the amount of energy being radiated should be infinite!</a:t>
            </a:r>
          </a:p>
        </p:txBody>
      </p:sp>
      <p:sp>
        <p:nvSpPr>
          <p:cNvPr id="145418" name="Text Box 10">
            <a:extLst>
              <a:ext uri="{FF2B5EF4-FFF2-40B4-BE49-F238E27FC236}">
                <a16:creationId xmlns:a16="http://schemas.microsoft.com/office/drawing/2014/main" id="{57D3B8EC-928C-42FC-AAAD-448BB968F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653" y="2894856"/>
            <a:ext cx="2728913" cy="25304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Planck’s theory and experimental evidence show that as wavelength decreases, the amount of energy being radiated approaches zero!</a:t>
            </a:r>
          </a:p>
        </p:txBody>
      </p:sp>
      <p:sp>
        <p:nvSpPr>
          <p:cNvPr id="145419" name="Line 11">
            <a:extLst>
              <a:ext uri="{FF2B5EF4-FFF2-40B4-BE49-F238E27FC236}">
                <a16:creationId xmlns:a16="http://schemas.microsoft.com/office/drawing/2014/main" id="{C71EAC0C-26CC-42D4-A6D8-1473479A40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6354" y="3375477"/>
            <a:ext cx="1625600" cy="84277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9" name="Text Box 12">
            <a:hlinkClick r:id="rId3" action="ppaction://hlinkfile"/>
            <a:extLst>
              <a:ext uri="{FF2B5EF4-FFF2-40B4-BE49-F238E27FC236}">
                <a16:creationId xmlns:a16="http://schemas.microsoft.com/office/drawing/2014/main" id="{37A95212-5EB5-440A-B6BD-79FFF74E0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6219825"/>
            <a:ext cx="2778125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hlinkClick r:id="rId4"/>
              </a:rPr>
              <a:t>Blackbody Radiation</a:t>
            </a:r>
            <a:endParaRPr lang="en-US" altLang="en-US" sz="20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F04CE86-6569-4830-B6DC-1C6BFC87F3B9}"/>
              </a:ext>
            </a:extLst>
          </p:cNvPr>
          <p:cNvSpPr/>
          <p:nvPr/>
        </p:nvSpPr>
        <p:spPr>
          <a:xfrm>
            <a:off x="654947" y="1828355"/>
            <a:ext cx="8323953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latin typeface="+mn-lt"/>
              </a:rPr>
              <a:t>All matter, whether cool or hot emits electromagnetic waves.</a:t>
            </a:r>
          </a:p>
          <a:p>
            <a:pPr marL="342900" indent="-342900" eaLnBrk="1" hangingPunct="1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latin typeface="+mn-lt"/>
              </a:rPr>
              <a:t>The higher the temperature, the greater the intensity and frequency of the light emitted.</a:t>
            </a:r>
          </a:p>
          <a:p>
            <a:pPr marL="342900" indent="-342900" eaLnBrk="1" hangingPunct="1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dirty="0">
              <a:latin typeface="+mn-lt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4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4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7" grpId="0" animBg="1" autoUpdateAnimBg="0"/>
      <p:bldP spid="145418" grpId="0" animBg="1" autoUpdateAnimBg="0"/>
      <p:bldP spid="145419" grpId="0" animBg="1" autoUpdateAnimBg="0"/>
      <p:bldP spid="8199" grpId="0" animBg="1" autoUpdateAnimBg="0"/>
      <p:bldP spid="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7DB0221-6828-497F-86DD-8CFD060DC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Quantization of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987" name="Rectangle 3">
                <a:extLst>
                  <a:ext uri="{FF2B5EF4-FFF2-40B4-BE49-F238E27FC236}">
                    <a16:creationId xmlns:a16="http://schemas.microsoft.com/office/drawing/2014/main" id="{F2B85B42-551D-4E16-ABCC-4058C907EDFC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033463" y="1905000"/>
                <a:ext cx="8110537" cy="45688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000" dirty="0">
                    <a:latin typeface="Arial" panose="020B0604020202020204" pitchFamily="34" charset="0"/>
                  </a:rPr>
                  <a:t>Energy exists in discrete quantities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000" dirty="0">
                    <a:latin typeface="Arial" panose="020B0604020202020204" pitchFamily="34" charset="0"/>
                  </a:rPr>
                  <a:t>Atoms oscillate at discrete frequencies that reflect discrete energy levels.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000" dirty="0">
                    <a:latin typeface="Arial" panose="020B0604020202020204" pitchFamily="34" charset="0"/>
                  </a:rPr>
                  <a:t>Energy is absorbed and emitted in the form of </a:t>
                </a:r>
                <a:r>
                  <a:rPr lang="en-US" altLang="en-US" sz="2000" i="1" dirty="0">
                    <a:solidFill>
                      <a:srgbClr val="0033CC"/>
                    </a:solidFill>
                    <a:latin typeface="Arial" panose="020B0604020202020204" pitchFamily="34" charset="0"/>
                  </a:rPr>
                  <a:t>photons</a:t>
                </a:r>
                <a:r>
                  <a:rPr lang="en-US" altLang="en-US" sz="2000" dirty="0">
                    <a:latin typeface="Arial" panose="020B0604020202020204" pitchFamily="34" charset="0"/>
                  </a:rPr>
                  <a:t> of radiation.</a:t>
                </a: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en-US" sz="800" dirty="0">
                  <a:latin typeface="Arial" panose="020B0604020202020204" pitchFamily="34" charset="0"/>
                </a:endParaRP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400" dirty="0">
                    <a:latin typeface="Arial" panose="020B060402020202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solidFill>
                          <a:srgbClr val="9933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en-US" sz="2400" i="1" dirty="0" smtClean="0">
                        <a:solidFill>
                          <a:srgbClr val="9933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400" i="1" dirty="0" err="1" smtClean="0">
                        <a:solidFill>
                          <a:srgbClr val="993300"/>
                        </a:solidFill>
                        <a:latin typeface="Cambria Math" panose="02040503050406030204" pitchFamily="18" charset="0"/>
                      </a:rPr>
                      <m:t>𝑛h𝑓</m:t>
                    </m:r>
                  </m:oMath>
                </a14:m>
                <a:endParaRPr lang="en-US" altLang="en-US" sz="2400" dirty="0">
                  <a:solidFill>
                    <a:srgbClr val="993300"/>
                  </a:solidFill>
                  <a:latin typeface="Arial" panose="020B0604020202020204" pitchFamily="34" charset="0"/>
                  <a:sym typeface="Symbol" panose="05050102010706020507" pitchFamily="18" charset="2"/>
                </a:endParaRP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en-US" sz="800" dirty="0">
                  <a:latin typeface="Arial" panose="020B0604020202020204" pitchFamily="34" charset="0"/>
                  <a:sym typeface="Symbol" panose="05050102010706020507" pitchFamily="18" charset="2"/>
                </a:endParaRP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000" dirty="0">
                    <a:latin typeface="Arial" panose="020B0604020202020204" pitchFamily="34" charset="0"/>
                    <a:sym typeface="Symbol" panose="05050102010706020507" pitchFamily="18" charset="2"/>
                  </a:rPr>
                  <a:t>			Where: </a:t>
                </a: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000" dirty="0">
                    <a:latin typeface="Arial" panose="020B0604020202020204" pitchFamily="34" charset="0"/>
                    <a:sym typeface="Symbol" panose="05050102010706020507" pitchFamily="18" charset="2"/>
                  </a:rPr>
                  <a:t>				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h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=</m:t>
                    </m:r>
                  </m:oMath>
                </a14:m>
                <a:r>
                  <a:rPr lang="en-US" altLang="en-US" sz="2000" dirty="0">
                    <a:latin typeface="Arial" panose="020B0604020202020204" pitchFamily="34" charset="0"/>
                    <a:sym typeface="Symbol" panose="05050102010706020507" pitchFamily="18" charset="2"/>
                  </a:rPr>
                  <a:t> Planck’s Constant (6.626 x 10</a:t>
                </a:r>
                <a:r>
                  <a:rPr lang="en-US" altLang="en-US" sz="2000" baseline="30000" dirty="0">
                    <a:latin typeface="Arial" panose="020B0604020202020204" pitchFamily="34" charset="0"/>
                    <a:sym typeface="Symbol" panose="05050102010706020507" pitchFamily="18" charset="2"/>
                  </a:rPr>
                  <a:t>-34</a:t>
                </a:r>
                <a:r>
                  <a:rPr lang="en-US" altLang="en-US" sz="2000" dirty="0">
                    <a:latin typeface="Arial" panose="020B0604020202020204" pitchFamily="34" charset="0"/>
                    <a:sym typeface="Symbol" panose="05050102010706020507" pitchFamily="18" charset="2"/>
                  </a:rPr>
                  <a:t>J•s)</a:t>
                </a: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000" dirty="0">
                    <a:latin typeface="Arial" panose="020B0604020202020204" pitchFamily="34" charset="0"/>
                    <a:sym typeface="Symbol" panose="05050102010706020507" pitchFamily="18" charset="2"/>
                  </a:rPr>
                  <a:t>				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𝑓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=</m:t>
                    </m:r>
                  </m:oMath>
                </a14:m>
                <a:r>
                  <a:rPr lang="en-US" altLang="en-US" sz="2000" dirty="0">
                    <a:latin typeface="Arial" panose="020B0604020202020204" pitchFamily="34" charset="0"/>
                    <a:sym typeface="Symbol" panose="05050102010706020507" pitchFamily="18" charset="2"/>
                  </a:rPr>
                  <a:t> vibrational frequency</a:t>
                </a: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000" dirty="0">
                    <a:latin typeface="Arial" panose="020B0604020202020204" pitchFamily="34" charset="0"/>
                    <a:sym typeface="Symbol" panose="05050102010706020507" pitchFamily="18" charset="2"/>
                  </a:rPr>
                  <a:t>				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= 0, 1, 2, 3, …</m:t>
                    </m:r>
                  </m:oMath>
                </a14:m>
                <a:endParaRPr lang="en-US" altLang="en-US" sz="2000" dirty="0">
                  <a:latin typeface="Arial" panose="020B0604020202020204" pitchFamily="34" charset="0"/>
                  <a:sym typeface="Symbol" panose="05050102010706020507" pitchFamily="18" charset="2"/>
                </a:endParaRP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en-US" sz="800" dirty="0">
                  <a:latin typeface="Arial" panose="020B0604020202020204" pitchFamily="34" charset="0"/>
                  <a:sym typeface="Symbol" panose="05050102010706020507" pitchFamily="18" charset="2"/>
                </a:endParaRP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000" dirty="0">
                    <a:solidFill>
                      <a:srgbClr val="0033CC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Note: Energy is not permitted for values other than those which satisfy the equation (You cannot have ½ of a photon).</a:t>
                </a: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000" dirty="0">
                    <a:solidFill>
                      <a:srgbClr val="0033CC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	Each value of n can be thought of as a photon; where 1 photon would be 1hf and two photons would be 2hf; and so on….</a:t>
                </a:r>
                <a:endParaRPr lang="en-US" altLang="en-US" sz="2000" i="1" dirty="0">
                  <a:solidFill>
                    <a:srgbClr val="0033CC"/>
                  </a:solidFill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41987" name="Rectangle 3">
                <a:extLst>
                  <a:ext uri="{FF2B5EF4-FFF2-40B4-BE49-F238E27FC236}">
                    <a16:creationId xmlns:a16="http://schemas.microsoft.com/office/drawing/2014/main" id="{F2B85B42-551D-4E16-ABCC-4058C907ED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033463" y="1905000"/>
                <a:ext cx="8110537" cy="4568825"/>
              </a:xfrm>
              <a:blipFill>
                <a:blip r:embed="rId2"/>
                <a:stretch>
                  <a:fillRect l="-827" t="-1335" r="-902" b="-4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>
            <a:extLst>
              <a:ext uri="{FF2B5EF4-FFF2-40B4-BE49-F238E27FC236}">
                <a16:creationId xmlns:a16="http://schemas.microsoft.com/office/drawing/2014/main" id="{507656C0-7DDE-4F02-AB95-26097CED7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625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</a:rPr>
              <a:t>The units for energy is Joules.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</a:rPr>
              <a:t>However, joules is very large for atomic systems.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</a:rPr>
              <a:t>Use smaller unit instead – </a:t>
            </a:r>
            <a:r>
              <a:rPr lang="en-US" altLang="en-US" sz="2400" b="1" dirty="0">
                <a:solidFill>
                  <a:srgbClr val="993300"/>
                </a:solidFill>
                <a:latin typeface="Arial" panose="020B0604020202020204" pitchFamily="34" charset="0"/>
              </a:rPr>
              <a:t>Electron Volt.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</a:rPr>
              <a:t>One electron volt is equal to the energy required to accelerate an electron through a potential difference of one volt.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A70DE241-7578-4A24-9080-EB2E77CE09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Quantum Energy Units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0292" name="Oval 4">
                <a:extLst>
                  <a:ext uri="{FF2B5EF4-FFF2-40B4-BE49-F238E27FC236}">
                    <a16:creationId xmlns:a16="http://schemas.microsoft.com/office/drawing/2014/main" id="{14579618-B967-454E-9701-D8FF6FCF17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3475" y="5762625"/>
                <a:ext cx="3743325" cy="839788"/>
              </a:xfrm>
              <a:prstGeom prst="ellipse">
                <a:avLst/>
              </a:prstGeom>
              <a:solidFill>
                <a:srgbClr val="FF5050"/>
              </a:solidFill>
              <a:ln w="2540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=1.60×</m:t>
                      </m:r>
                      <m:sSup>
                        <m:sSup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n-US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0292" name="Oval 4">
                <a:extLst>
                  <a:ext uri="{FF2B5EF4-FFF2-40B4-BE49-F238E27FC236}">
                    <a16:creationId xmlns:a16="http://schemas.microsoft.com/office/drawing/2014/main" id="{14579618-B967-454E-9701-D8FF6FCF17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33475" y="5762625"/>
                <a:ext cx="3743325" cy="839788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rgbClr val="0033CC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0295" name="Group 7">
            <a:extLst>
              <a:ext uri="{FF2B5EF4-FFF2-40B4-BE49-F238E27FC236}">
                <a16:creationId xmlns:a16="http://schemas.microsoft.com/office/drawing/2014/main" id="{F48F30CF-9B65-4F8A-BCC8-3662662886DA}"/>
              </a:ext>
            </a:extLst>
          </p:cNvPr>
          <p:cNvGrpSpPr>
            <a:grpSpLocks/>
          </p:cNvGrpSpPr>
          <p:nvPr/>
        </p:nvGrpSpPr>
        <p:grpSpPr bwMode="auto">
          <a:xfrm>
            <a:off x="4964906" y="5829300"/>
            <a:ext cx="3970337" cy="701675"/>
            <a:chOff x="2990" y="3514"/>
            <a:chExt cx="2501" cy="442"/>
          </a:xfrm>
        </p:grpSpPr>
        <p:sp>
          <p:nvSpPr>
            <p:cNvPr id="14342" name="AutoShape 5">
              <a:extLst>
                <a:ext uri="{FF2B5EF4-FFF2-40B4-BE49-F238E27FC236}">
                  <a16:creationId xmlns:a16="http://schemas.microsoft.com/office/drawing/2014/main" id="{492BF850-5CE3-45ED-939A-2A1FBAD10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" y="3668"/>
              <a:ext cx="1344" cy="164"/>
            </a:xfrm>
            <a:prstGeom prst="leftArrow">
              <a:avLst>
                <a:gd name="adj1" fmla="val 50000"/>
                <a:gd name="adj2" fmla="val 204878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/>
            </a:p>
          </p:txBody>
        </p:sp>
        <p:sp>
          <p:nvSpPr>
            <p:cNvPr id="14343" name="Text Box 6">
              <a:extLst>
                <a:ext uri="{FF2B5EF4-FFF2-40B4-BE49-F238E27FC236}">
                  <a16:creationId xmlns:a16="http://schemas.microsoft.com/office/drawing/2014/main" id="{EC90224D-39B1-412A-A9E2-3ABE412CAC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2" y="3514"/>
              <a:ext cx="1169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hlink"/>
                  </a:solidFill>
                </a:rPr>
                <a:t>This is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hlink"/>
                  </a:solidFill>
                </a:rPr>
                <a:t>Important!!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C29D179-57FF-43FB-9B5D-C51A8BD9DF0D}"/>
                  </a:ext>
                </a:extLst>
              </p:cNvPr>
              <p:cNvSpPr txBox="1"/>
              <p:nvPr/>
            </p:nvSpPr>
            <p:spPr>
              <a:xfrm>
                <a:off x="2460174" y="4273431"/>
                <a:ext cx="2444451" cy="400110"/>
              </a:xfrm>
              <a:prstGeom prst="rect">
                <a:avLst/>
              </a:prstGeom>
              <a:solidFill>
                <a:srgbClr val="FF5050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=1.60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C29D179-57FF-43FB-9B5D-C51A8BD9DF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174" y="4273431"/>
                <a:ext cx="2444451" cy="400110"/>
              </a:xfrm>
              <a:prstGeom prst="rect">
                <a:avLst/>
              </a:prstGeom>
              <a:blipFill>
                <a:blip r:embed="rId3"/>
                <a:stretch>
                  <a:fillRect b="-8824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D81256B-A3A3-4559-995C-58A2B7110EF0}"/>
                  </a:ext>
                </a:extLst>
              </p:cNvPr>
              <p:cNvSpPr txBox="1"/>
              <p:nvPr/>
            </p:nvSpPr>
            <p:spPr>
              <a:xfrm>
                <a:off x="5675089" y="4273431"/>
                <a:ext cx="1083950" cy="400110"/>
              </a:xfrm>
              <a:prstGeom prst="rect">
                <a:avLst/>
              </a:prstGeom>
              <a:solidFill>
                <a:srgbClr val="FF5050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D81256B-A3A3-4559-995C-58A2B7110E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089" y="4273431"/>
                <a:ext cx="108395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117356-B31A-49F3-859F-C68A8870A7E6}"/>
                  </a:ext>
                </a:extLst>
              </p:cNvPr>
              <p:cNvSpPr txBox="1"/>
              <p:nvPr/>
            </p:nvSpPr>
            <p:spPr>
              <a:xfrm>
                <a:off x="2228345" y="4954528"/>
                <a:ext cx="4687309" cy="400110"/>
              </a:xfrm>
              <a:prstGeom prst="rect">
                <a:avLst/>
              </a:prstGeom>
              <a:solidFill>
                <a:srgbClr val="FF5050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=(1.60×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)×(1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𝑉𝑜𝑙𝑡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117356-B31A-49F3-859F-C68A8870A7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345" y="4954528"/>
                <a:ext cx="4687309" cy="400110"/>
              </a:xfrm>
              <a:prstGeom prst="rect">
                <a:avLst/>
              </a:prstGeom>
              <a:blipFill>
                <a:blip r:embed="rId5"/>
                <a:stretch>
                  <a:fillRect b="-16418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uiExpand="1" build="p" autoUpdateAnimBg="0"/>
      <p:bldP spid="140292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022F9-480B-40EC-B9DB-3747490BB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854572"/>
            <a:ext cx="8162925" cy="769441"/>
          </a:xfrm>
        </p:spPr>
        <p:txBody>
          <a:bodyPr/>
          <a:lstStyle/>
          <a:p>
            <a:r>
              <a:rPr lang="en-US" dirty="0"/>
              <a:t>Example #1: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BFA87-B981-4969-BCCA-0D3F2D00D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82" y="1812427"/>
            <a:ext cx="8110537" cy="481585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A photon of electromagnetic radiation has a frequency of 3.50 x 10</a:t>
            </a:r>
            <a:r>
              <a:rPr lang="en-US" sz="2400" baseline="30000" dirty="0"/>
              <a:t>15</a:t>
            </a:r>
            <a:r>
              <a:rPr lang="en-US" sz="2400" dirty="0"/>
              <a:t> Hz. What is the energy of this photon in joules?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What is the energy of this photon in electron-volts (eV)?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16E5B7-9B1D-4DD0-83B8-6764CBE2FC58}"/>
                  </a:ext>
                </a:extLst>
              </p:cNvPr>
              <p:cNvSpPr txBox="1"/>
              <p:nvPr/>
            </p:nvSpPr>
            <p:spPr>
              <a:xfrm>
                <a:off x="3479180" y="3084020"/>
                <a:ext cx="1721305" cy="42377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𝑝h𝑜𝑡𝑜𝑛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h𝑓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16E5B7-9B1D-4DD0-83B8-6764CBE2F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180" y="3084020"/>
                <a:ext cx="1721305" cy="423770"/>
              </a:xfrm>
              <a:prstGeom prst="rect">
                <a:avLst/>
              </a:prstGeom>
              <a:blipFill>
                <a:blip r:embed="rId2"/>
                <a:stretch>
                  <a:fillRect b="-8451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DFB642B-A5F6-4188-B0BC-E5C60EC69724}"/>
                  </a:ext>
                </a:extLst>
              </p:cNvPr>
              <p:cNvSpPr txBox="1"/>
              <p:nvPr/>
            </p:nvSpPr>
            <p:spPr>
              <a:xfrm>
                <a:off x="1853756" y="3626359"/>
                <a:ext cx="5436488" cy="434414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𝑝h𝑜𝑡𝑜𝑛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=(6.626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−34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)(3.50×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𝐻𝑧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DFB642B-A5F6-4188-B0BC-E5C60EC697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756" y="3626359"/>
                <a:ext cx="5436488" cy="434414"/>
              </a:xfrm>
              <a:prstGeom prst="rect">
                <a:avLst/>
              </a:prstGeom>
              <a:blipFill>
                <a:blip r:embed="rId3"/>
                <a:stretch>
                  <a:fillRect b="-6849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53EC9A-7F3A-4361-900A-2DED1188B8D5}"/>
                  </a:ext>
                </a:extLst>
              </p:cNvPr>
              <p:cNvSpPr txBox="1"/>
              <p:nvPr/>
            </p:nvSpPr>
            <p:spPr>
              <a:xfrm>
                <a:off x="2806560" y="4185451"/>
                <a:ext cx="3066544" cy="42999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𝑝h𝑜𝑡𝑜𝑛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=2.32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−18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53EC9A-7F3A-4361-900A-2DED1188B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560" y="4185451"/>
                <a:ext cx="3066544" cy="429990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240E9C0-A10F-44C3-9F0D-60BF38BE9BA5}"/>
                  </a:ext>
                </a:extLst>
              </p:cNvPr>
              <p:cNvSpPr txBox="1"/>
              <p:nvPr/>
            </p:nvSpPr>
            <p:spPr>
              <a:xfrm>
                <a:off x="2652607" y="5321722"/>
                <a:ext cx="3374450" cy="761747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𝑝h𝑜𝑡𝑜𝑛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2.32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−18</m:t>
                              </m:r>
                            </m:sup>
                          </m:s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1.60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−19</m:t>
                              </m:r>
                            </m:sup>
                          </m:s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𝑒𝑉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240E9C0-A10F-44C3-9F0D-60BF38BE9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2607" y="5321722"/>
                <a:ext cx="3374450" cy="7617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77189AB-675E-4623-9F08-ACB062132419}"/>
                  </a:ext>
                </a:extLst>
              </p:cNvPr>
              <p:cNvSpPr txBox="1"/>
              <p:nvPr/>
            </p:nvSpPr>
            <p:spPr>
              <a:xfrm>
                <a:off x="3236805" y="6204514"/>
                <a:ext cx="2206053" cy="42377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𝑝h𝑜𝑡𝑜𝑛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=14.5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𝑒𝑉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77189AB-675E-4623-9F08-ACB062132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6805" y="6204514"/>
                <a:ext cx="2206053" cy="423770"/>
              </a:xfrm>
              <a:prstGeom prst="rect">
                <a:avLst/>
              </a:prstGeom>
              <a:blipFill>
                <a:blip r:embed="rId6"/>
                <a:stretch>
                  <a:fillRect b="-8451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66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250B8B-A4C3-487E-BC9B-425E70C0A4F9}"/>
              </a:ext>
            </a:extLst>
          </p:cNvPr>
          <p:cNvSpPr/>
          <p:nvPr/>
        </p:nvSpPr>
        <p:spPr bwMode="auto">
          <a:xfrm>
            <a:off x="779463" y="5613437"/>
            <a:ext cx="6049661" cy="73633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87F7D162-7F1A-42F8-9DFB-035B5D92EE9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79463" y="1082338"/>
            <a:ext cx="7678737" cy="1446550"/>
          </a:xfrm>
        </p:spPr>
        <p:txBody>
          <a:bodyPr/>
          <a:lstStyle/>
          <a:p>
            <a:pPr eaLnBrk="1" hangingPunct="1"/>
            <a:r>
              <a:rPr lang="en-US" altLang="en-US" dirty="0"/>
              <a:t>The Photoelectric Effect</a:t>
            </a:r>
            <a:br>
              <a:rPr lang="en-US" altLang="en-US" dirty="0"/>
            </a:br>
            <a:r>
              <a:rPr lang="en-US" altLang="en-US" dirty="0"/>
              <a:t>(1905 – 1909)</a:t>
            </a:r>
          </a:p>
        </p:txBody>
      </p:sp>
      <p:pic>
        <p:nvPicPr>
          <p:cNvPr id="6" name="Picture 61">
            <a:extLst>
              <a:ext uri="{FF2B5EF4-FFF2-40B4-BE49-F238E27FC236}">
                <a16:creationId xmlns:a16="http://schemas.microsoft.com/office/drawing/2014/main" id="{C91458BE-23AA-490B-BB53-306DDD2D71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53"/>
          <a:stretch/>
        </p:blipFill>
        <p:spPr bwMode="auto">
          <a:xfrm>
            <a:off x="6941976" y="3375786"/>
            <a:ext cx="1898326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DA9EE82A-F893-4444-8C26-FE642FBCD1BA}"/>
              </a:ext>
            </a:extLst>
          </p:cNvPr>
          <p:cNvGrpSpPr/>
          <p:nvPr/>
        </p:nvGrpSpPr>
        <p:grpSpPr>
          <a:xfrm>
            <a:off x="-192303" y="4232253"/>
            <a:ext cx="3895531" cy="1445214"/>
            <a:chOff x="-124385" y="3231561"/>
            <a:chExt cx="3895531" cy="1445214"/>
          </a:xfrm>
        </p:grpSpPr>
        <p:pic>
          <p:nvPicPr>
            <p:cNvPr id="4" name="Picture 3" descr="A close up of a logo&#10;&#10;Description automatically generated">
              <a:extLst>
                <a:ext uri="{FF2B5EF4-FFF2-40B4-BE49-F238E27FC236}">
                  <a16:creationId xmlns:a16="http://schemas.microsoft.com/office/drawing/2014/main" id="{66521E34-ADA7-4EEB-AF6D-E0AF78681CA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0066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399"/>
            <a:stretch/>
          </p:blipFill>
          <p:spPr>
            <a:xfrm rot="2522238">
              <a:off x="-124385" y="3231561"/>
              <a:ext cx="3895531" cy="218215"/>
            </a:xfrm>
            <a:prstGeom prst="rect">
              <a:avLst/>
            </a:prstGeom>
          </p:spPr>
        </p:pic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A68BB8A-8912-4AF3-9A11-962FF7A88903}"/>
                </a:ext>
              </a:extLst>
            </p:cNvPr>
            <p:cNvSpPr/>
            <p:nvPr/>
          </p:nvSpPr>
          <p:spPr bwMode="auto">
            <a:xfrm>
              <a:off x="3266018" y="4611116"/>
              <a:ext cx="127000" cy="65659"/>
            </a:xfrm>
            <a:custGeom>
              <a:avLst/>
              <a:gdLst>
                <a:gd name="connsiteX0" fmla="*/ 0 w 98425"/>
                <a:gd name="connsiteY0" fmla="*/ 15918 h 42377"/>
                <a:gd name="connsiteX1" fmla="*/ 48683 w 98425"/>
                <a:gd name="connsiteY1" fmla="*/ 1102 h 42377"/>
                <a:gd name="connsiteX2" fmla="*/ 98425 w 98425"/>
                <a:gd name="connsiteY2" fmla="*/ 42377 h 42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425" h="42377">
                  <a:moveTo>
                    <a:pt x="0" y="15918"/>
                  </a:moveTo>
                  <a:cubicBezTo>
                    <a:pt x="16139" y="6305"/>
                    <a:pt x="32279" y="-3308"/>
                    <a:pt x="48683" y="1102"/>
                  </a:cubicBezTo>
                  <a:cubicBezTo>
                    <a:pt x="65087" y="5512"/>
                    <a:pt x="81756" y="23944"/>
                    <a:pt x="98425" y="42377"/>
                  </a:cubicBezTo>
                </a:path>
              </a:pathLst>
            </a:custGeom>
            <a:noFill/>
            <a:ln w="22225" cap="flat" cmpd="sng" algn="ctr">
              <a:solidFill>
                <a:srgbClr val="006600"/>
              </a:solidFill>
              <a:prstDash val="solid"/>
              <a:miter lim="800000"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endParaRPr>
            </a:p>
          </p:txBody>
        </p:sp>
      </p:grpSp>
      <p:sp>
        <p:nvSpPr>
          <p:cNvPr id="9" name="Oval 8">
            <a:extLst>
              <a:ext uri="{FF2B5EF4-FFF2-40B4-BE49-F238E27FC236}">
                <a16:creationId xmlns:a16="http://schemas.microsoft.com/office/drawing/2014/main" id="{C4C33FE1-2004-4759-91C6-4963E32524C6}"/>
              </a:ext>
            </a:extLst>
          </p:cNvPr>
          <p:cNvSpPr/>
          <p:nvPr/>
        </p:nvSpPr>
        <p:spPr bwMode="auto">
          <a:xfrm>
            <a:off x="3314714" y="5616123"/>
            <a:ext cx="226193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e</a:t>
            </a:r>
            <a:r>
              <a:rPr kumimoji="0" 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-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DF809A4-9DA7-42E3-9F73-E17DF574C0A1}"/>
              </a:ext>
            </a:extLst>
          </p:cNvPr>
          <p:cNvGrpSpPr/>
          <p:nvPr/>
        </p:nvGrpSpPr>
        <p:grpSpPr>
          <a:xfrm>
            <a:off x="556864" y="4232253"/>
            <a:ext cx="3895531" cy="1445214"/>
            <a:chOff x="-124385" y="3231561"/>
            <a:chExt cx="3895531" cy="1445214"/>
          </a:xfrm>
        </p:grpSpPr>
        <p:pic>
          <p:nvPicPr>
            <p:cNvPr id="14" name="Picture 13" descr="A close up of a logo&#10;&#10;Description automatically generated">
              <a:extLst>
                <a:ext uri="{FF2B5EF4-FFF2-40B4-BE49-F238E27FC236}">
                  <a16:creationId xmlns:a16="http://schemas.microsoft.com/office/drawing/2014/main" id="{768AB1D7-EB1F-40C8-8A8A-9700A6EFBC5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0066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399"/>
            <a:stretch/>
          </p:blipFill>
          <p:spPr>
            <a:xfrm rot="2522238">
              <a:off x="-124385" y="3231561"/>
              <a:ext cx="3895531" cy="218215"/>
            </a:xfrm>
            <a:prstGeom prst="rect">
              <a:avLst/>
            </a:prstGeom>
          </p:spPr>
        </p:pic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0A2A28C-5B0A-45EE-B728-41F890C602A5}"/>
                </a:ext>
              </a:extLst>
            </p:cNvPr>
            <p:cNvSpPr/>
            <p:nvPr/>
          </p:nvSpPr>
          <p:spPr bwMode="auto">
            <a:xfrm>
              <a:off x="3266018" y="4611116"/>
              <a:ext cx="127000" cy="65659"/>
            </a:xfrm>
            <a:custGeom>
              <a:avLst/>
              <a:gdLst>
                <a:gd name="connsiteX0" fmla="*/ 0 w 98425"/>
                <a:gd name="connsiteY0" fmla="*/ 15918 h 42377"/>
                <a:gd name="connsiteX1" fmla="*/ 48683 w 98425"/>
                <a:gd name="connsiteY1" fmla="*/ 1102 h 42377"/>
                <a:gd name="connsiteX2" fmla="*/ 98425 w 98425"/>
                <a:gd name="connsiteY2" fmla="*/ 42377 h 42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425" h="42377">
                  <a:moveTo>
                    <a:pt x="0" y="15918"/>
                  </a:moveTo>
                  <a:cubicBezTo>
                    <a:pt x="16139" y="6305"/>
                    <a:pt x="32279" y="-3308"/>
                    <a:pt x="48683" y="1102"/>
                  </a:cubicBezTo>
                  <a:cubicBezTo>
                    <a:pt x="65087" y="5512"/>
                    <a:pt x="81756" y="23944"/>
                    <a:pt x="98425" y="42377"/>
                  </a:cubicBezTo>
                </a:path>
              </a:pathLst>
            </a:custGeom>
            <a:noFill/>
            <a:ln w="22225" cap="flat" cmpd="sng" algn="ctr">
              <a:solidFill>
                <a:srgbClr val="006600"/>
              </a:solidFill>
              <a:prstDash val="solid"/>
              <a:miter lim="800000"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endParaRP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82E4A47C-A786-4A55-BEBB-47FF574CD080}"/>
              </a:ext>
            </a:extLst>
          </p:cNvPr>
          <p:cNvSpPr/>
          <p:nvPr/>
        </p:nvSpPr>
        <p:spPr bwMode="auto">
          <a:xfrm>
            <a:off x="4063881" y="5616123"/>
            <a:ext cx="226193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e</a:t>
            </a:r>
            <a:r>
              <a:rPr kumimoji="0" 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-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FE5BF8D-ABBD-4BA6-A579-86ECEBD06DEA}"/>
              </a:ext>
            </a:extLst>
          </p:cNvPr>
          <p:cNvGrpSpPr/>
          <p:nvPr/>
        </p:nvGrpSpPr>
        <p:grpSpPr>
          <a:xfrm>
            <a:off x="1327380" y="4242246"/>
            <a:ext cx="3895531" cy="1445214"/>
            <a:chOff x="-124385" y="3231561"/>
            <a:chExt cx="3895531" cy="1445214"/>
          </a:xfrm>
        </p:grpSpPr>
        <p:pic>
          <p:nvPicPr>
            <p:cNvPr id="18" name="Picture 17" descr="A close up of a logo&#10;&#10;Description automatically generated">
              <a:extLst>
                <a:ext uri="{FF2B5EF4-FFF2-40B4-BE49-F238E27FC236}">
                  <a16:creationId xmlns:a16="http://schemas.microsoft.com/office/drawing/2014/main" id="{2425A2C3-C619-409C-8AC7-728C28576F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0066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399"/>
            <a:stretch/>
          </p:blipFill>
          <p:spPr>
            <a:xfrm rot="2522238">
              <a:off x="-124385" y="3231561"/>
              <a:ext cx="3895531" cy="218215"/>
            </a:xfrm>
            <a:prstGeom prst="rect">
              <a:avLst/>
            </a:prstGeom>
          </p:spPr>
        </p:pic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0CAE031-24DD-4405-8FAA-F7BC29E67ED4}"/>
                </a:ext>
              </a:extLst>
            </p:cNvPr>
            <p:cNvSpPr/>
            <p:nvPr/>
          </p:nvSpPr>
          <p:spPr bwMode="auto">
            <a:xfrm>
              <a:off x="3266018" y="4611116"/>
              <a:ext cx="127000" cy="65659"/>
            </a:xfrm>
            <a:custGeom>
              <a:avLst/>
              <a:gdLst>
                <a:gd name="connsiteX0" fmla="*/ 0 w 98425"/>
                <a:gd name="connsiteY0" fmla="*/ 15918 h 42377"/>
                <a:gd name="connsiteX1" fmla="*/ 48683 w 98425"/>
                <a:gd name="connsiteY1" fmla="*/ 1102 h 42377"/>
                <a:gd name="connsiteX2" fmla="*/ 98425 w 98425"/>
                <a:gd name="connsiteY2" fmla="*/ 42377 h 42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425" h="42377">
                  <a:moveTo>
                    <a:pt x="0" y="15918"/>
                  </a:moveTo>
                  <a:cubicBezTo>
                    <a:pt x="16139" y="6305"/>
                    <a:pt x="32279" y="-3308"/>
                    <a:pt x="48683" y="1102"/>
                  </a:cubicBezTo>
                  <a:cubicBezTo>
                    <a:pt x="65087" y="5512"/>
                    <a:pt x="81756" y="23944"/>
                    <a:pt x="98425" y="42377"/>
                  </a:cubicBezTo>
                </a:path>
              </a:pathLst>
            </a:custGeom>
            <a:noFill/>
            <a:ln w="22225" cap="flat" cmpd="sng" algn="ctr">
              <a:solidFill>
                <a:srgbClr val="006600"/>
              </a:solidFill>
              <a:prstDash val="solid"/>
              <a:miter lim="800000"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endParaRPr>
            </a:p>
          </p:txBody>
        </p:sp>
      </p:grpSp>
      <p:sp>
        <p:nvSpPr>
          <p:cNvPr id="20" name="Oval 19">
            <a:extLst>
              <a:ext uri="{FF2B5EF4-FFF2-40B4-BE49-F238E27FC236}">
                <a16:creationId xmlns:a16="http://schemas.microsoft.com/office/drawing/2014/main" id="{FA8AE355-6AC1-4590-83F3-927E3E91E686}"/>
              </a:ext>
            </a:extLst>
          </p:cNvPr>
          <p:cNvSpPr/>
          <p:nvPr/>
        </p:nvSpPr>
        <p:spPr bwMode="auto">
          <a:xfrm>
            <a:off x="4834397" y="5626116"/>
            <a:ext cx="226193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e</a:t>
            </a:r>
            <a:r>
              <a:rPr kumimoji="0" 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-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599904C-A4AB-4835-8702-0227642169BD}"/>
              </a:ext>
            </a:extLst>
          </p:cNvPr>
          <p:cNvGrpSpPr/>
          <p:nvPr/>
        </p:nvGrpSpPr>
        <p:grpSpPr>
          <a:xfrm>
            <a:off x="2116115" y="4232253"/>
            <a:ext cx="3895531" cy="1445214"/>
            <a:chOff x="-124385" y="3231561"/>
            <a:chExt cx="3895531" cy="1445214"/>
          </a:xfrm>
        </p:grpSpPr>
        <p:pic>
          <p:nvPicPr>
            <p:cNvPr id="22" name="Picture 21" descr="A close up of a logo&#10;&#10;Description automatically generated">
              <a:extLst>
                <a:ext uri="{FF2B5EF4-FFF2-40B4-BE49-F238E27FC236}">
                  <a16:creationId xmlns:a16="http://schemas.microsoft.com/office/drawing/2014/main" id="{6FBAD2C5-8DD8-4613-A840-EDEB418C6A4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0066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399"/>
            <a:stretch/>
          </p:blipFill>
          <p:spPr>
            <a:xfrm rot="2522238">
              <a:off x="-124385" y="3231561"/>
              <a:ext cx="3895531" cy="218215"/>
            </a:xfrm>
            <a:prstGeom prst="rect">
              <a:avLst/>
            </a:prstGeom>
          </p:spPr>
        </p:pic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7990910-407D-4A01-9C07-D6D2E00CD4C2}"/>
                </a:ext>
              </a:extLst>
            </p:cNvPr>
            <p:cNvSpPr/>
            <p:nvPr/>
          </p:nvSpPr>
          <p:spPr bwMode="auto">
            <a:xfrm>
              <a:off x="3266018" y="4611116"/>
              <a:ext cx="127000" cy="65659"/>
            </a:xfrm>
            <a:custGeom>
              <a:avLst/>
              <a:gdLst>
                <a:gd name="connsiteX0" fmla="*/ 0 w 98425"/>
                <a:gd name="connsiteY0" fmla="*/ 15918 h 42377"/>
                <a:gd name="connsiteX1" fmla="*/ 48683 w 98425"/>
                <a:gd name="connsiteY1" fmla="*/ 1102 h 42377"/>
                <a:gd name="connsiteX2" fmla="*/ 98425 w 98425"/>
                <a:gd name="connsiteY2" fmla="*/ 42377 h 42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425" h="42377">
                  <a:moveTo>
                    <a:pt x="0" y="15918"/>
                  </a:moveTo>
                  <a:cubicBezTo>
                    <a:pt x="16139" y="6305"/>
                    <a:pt x="32279" y="-3308"/>
                    <a:pt x="48683" y="1102"/>
                  </a:cubicBezTo>
                  <a:cubicBezTo>
                    <a:pt x="65087" y="5512"/>
                    <a:pt x="81756" y="23944"/>
                    <a:pt x="98425" y="42377"/>
                  </a:cubicBezTo>
                </a:path>
              </a:pathLst>
            </a:custGeom>
            <a:noFill/>
            <a:ln w="22225" cap="flat" cmpd="sng" algn="ctr">
              <a:solidFill>
                <a:srgbClr val="006600"/>
              </a:solidFill>
              <a:prstDash val="solid"/>
              <a:miter lim="800000"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endParaRPr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1BC92A4D-BFAA-494D-AA54-2CA8CCA193D1}"/>
              </a:ext>
            </a:extLst>
          </p:cNvPr>
          <p:cNvSpPr/>
          <p:nvPr/>
        </p:nvSpPr>
        <p:spPr bwMode="auto">
          <a:xfrm>
            <a:off x="5623132" y="5616123"/>
            <a:ext cx="226193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e</a:t>
            </a:r>
            <a:r>
              <a:rPr kumimoji="0" 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-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66556D1-2ED9-4C1E-B25F-E01B1471D0A7}"/>
              </a:ext>
            </a:extLst>
          </p:cNvPr>
          <p:cNvGrpSpPr/>
          <p:nvPr/>
        </p:nvGrpSpPr>
        <p:grpSpPr>
          <a:xfrm>
            <a:off x="2857687" y="4232253"/>
            <a:ext cx="3895531" cy="1445214"/>
            <a:chOff x="-124385" y="3231561"/>
            <a:chExt cx="3895531" cy="1445214"/>
          </a:xfrm>
        </p:grpSpPr>
        <p:pic>
          <p:nvPicPr>
            <p:cNvPr id="26" name="Picture 25" descr="A close up of a logo&#10;&#10;Description automatically generated">
              <a:extLst>
                <a:ext uri="{FF2B5EF4-FFF2-40B4-BE49-F238E27FC236}">
                  <a16:creationId xmlns:a16="http://schemas.microsoft.com/office/drawing/2014/main" id="{373C67A9-5BC4-4393-AD8D-6D85751927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0066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399"/>
            <a:stretch/>
          </p:blipFill>
          <p:spPr>
            <a:xfrm rot="2522238">
              <a:off x="-124385" y="3231561"/>
              <a:ext cx="3895531" cy="218215"/>
            </a:xfrm>
            <a:prstGeom prst="rect">
              <a:avLst/>
            </a:prstGeom>
          </p:spPr>
        </p:pic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2A63C97-7835-42AF-A7D8-E9C481C8515A}"/>
                </a:ext>
              </a:extLst>
            </p:cNvPr>
            <p:cNvSpPr/>
            <p:nvPr/>
          </p:nvSpPr>
          <p:spPr bwMode="auto">
            <a:xfrm>
              <a:off x="3266018" y="4611116"/>
              <a:ext cx="127000" cy="65659"/>
            </a:xfrm>
            <a:custGeom>
              <a:avLst/>
              <a:gdLst>
                <a:gd name="connsiteX0" fmla="*/ 0 w 98425"/>
                <a:gd name="connsiteY0" fmla="*/ 15918 h 42377"/>
                <a:gd name="connsiteX1" fmla="*/ 48683 w 98425"/>
                <a:gd name="connsiteY1" fmla="*/ 1102 h 42377"/>
                <a:gd name="connsiteX2" fmla="*/ 98425 w 98425"/>
                <a:gd name="connsiteY2" fmla="*/ 42377 h 42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425" h="42377">
                  <a:moveTo>
                    <a:pt x="0" y="15918"/>
                  </a:moveTo>
                  <a:cubicBezTo>
                    <a:pt x="16139" y="6305"/>
                    <a:pt x="32279" y="-3308"/>
                    <a:pt x="48683" y="1102"/>
                  </a:cubicBezTo>
                  <a:cubicBezTo>
                    <a:pt x="65087" y="5512"/>
                    <a:pt x="81756" y="23944"/>
                    <a:pt x="98425" y="42377"/>
                  </a:cubicBezTo>
                </a:path>
              </a:pathLst>
            </a:custGeom>
            <a:noFill/>
            <a:ln w="22225" cap="flat" cmpd="sng" algn="ctr">
              <a:solidFill>
                <a:srgbClr val="006600"/>
              </a:solidFill>
              <a:prstDash val="solid"/>
              <a:miter lim="800000"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endParaRPr>
            </a:p>
          </p:txBody>
        </p:sp>
      </p:grpSp>
      <p:sp>
        <p:nvSpPr>
          <p:cNvPr id="28" name="Oval 27">
            <a:extLst>
              <a:ext uri="{FF2B5EF4-FFF2-40B4-BE49-F238E27FC236}">
                <a16:creationId xmlns:a16="http://schemas.microsoft.com/office/drawing/2014/main" id="{8D51B3BC-8C03-456F-A68D-0C655F49AE6B}"/>
              </a:ext>
            </a:extLst>
          </p:cNvPr>
          <p:cNvSpPr/>
          <p:nvPr/>
        </p:nvSpPr>
        <p:spPr bwMode="auto">
          <a:xfrm>
            <a:off x="6364704" y="5616123"/>
            <a:ext cx="226193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e</a:t>
            </a:r>
            <a:r>
              <a:rPr kumimoji="0" 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-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4395533-6FAD-47E1-BEA8-428D92EF43C3}"/>
              </a:ext>
            </a:extLst>
          </p:cNvPr>
          <p:cNvGrpSpPr/>
          <p:nvPr/>
        </p:nvGrpSpPr>
        <p:grpSpPr>
          <a:xfrm>
            <a:off x="-24324" y="4618396"/>
            <a:ext cx="2742201" cy="1059071"/>
            <a:chOff x="880574" y="3617704"/>
            <a:chExt cx="2742201" cy="1059071"/>
          </a:xfrm>
        </p:grpSpPr>
        <p:pic>
          <p:nvPicPr>
            <p:cNvPr id="30" name="Picture 29" descr="A close up of a logo&#10;&#10;Description automatically generated">
              <a:extLst>
                <a:ext uri="{FF2B5EF4-FFF2-40B4-BE49-F238E27FC236}">
                  <a16:creationId xmlns:a16="http://schemas.microsoft.com/office/drawing/2014/main" id="{78DDA6C4-6D8A-4E10-9D06-C366E35CF6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0066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012"/>
            <a:stretch/>
          </p:blipFill>
          <p:spPr>
            <a:xfrm rot="2522238">
              <a:off x="880574" y="3617704"/>
              <a:ext cx="2742201" cy="218215"/>
            </a:xfrm>
            <a:prstGeom prst="rect">
              <a:avLst/>
            </a:prstGeom>
          </p:spPr>
        </p:pic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45CD176-CFF3-45BB-B545-F575332993D7}"/>
                </a:ext>
              </a:extLst>
            </p:cNvPr>
            <p:cNvSpPr/>
            <p:nvPr/>
          </p:nvSpPr>
          <p:spPr bwMode="auto">
            <a:xfrm>
              <a:off x="3266018" y="4611116"/>
              <a:ext cx="127000" cy="65659"/>
            </a:xfrm>
            <a:custGeom>
              <a:avLst/>
              <a:gdLst>
                <a:gd name="connsiteX0" fmla="*/ 0 w 98425"/>
                <a:gd name="connsiteY0" fmla="*/ 15918 h 42377"/>
                <a:gd name="connsiteX1" fmla="*/ 48683 w 98425"/>
                <a:gd name="connsiteY1" fmla="*/ 1102 h 42377"/>
                <a:gd name="connsiteX2" fmla="*/ 98425 w 98425"/>
                <a:gd name="connsiteY2" fmla="*/ 42377 h 42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425" h="42377">
                  <a:moveTo>
                    <a:pt x="0" y="15918"/>
                  </a:moveTo>
                  <a:cubicBezTo>
                    <a:pt x="16139" y="6305"/>
                    <a:pt x="32279" y="-3308"/>
                    <a:pt x="48683" y="1102"/>
                  </a:cubicBezTo>
                  <a:cubicBezTo>
                    <a:pt x="65087" y="5512"/>
                    <a:pt x="81756" y="23944"/>
                    <a:pt x="98425" y="42377"/>
                  </a:cubicBezTo>
                </a:path>
              </a:pathLst>
            </a:custGeom>
            <a:noFill/>
            <a:ln w="22225" cap="flat" cmpd="sng" algn="ctr">
              <a:solidFill>
                <a:srgbClr val="006600"/>
              </a:solidFill>
              <a:prstDash val="solid"/>
              <a:miter lim="800000"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endParaRPr>
            </a:p>
          </p:txBody>
        </p: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D336A954-2BD3-4F7E-9386-032B1AFD3406}"/>
              </a:ext>
            </a:extLst>
          </p:cNvPr>
          <p:cNvSpPr/>
          <p:nvPr/>
        </p:nvSpPr>
        <p:spPr bwMode="auto">
          <a:xfrm>
            <a:off x="2477734" y="5616123"/>
            <a:ext cx="226193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e</a:t>
            </a:r>
            <a:r>
              <a:rPr kumimoji="0" 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-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D394BF4-4437-4F9A-BD83-A5760308EA4F}"/>
              </a:ext>
            </a:extLst>
          </p:cNvPr>
          <p:cNvGrpSpPr/>
          <p:nvPr/>
        </p:nvGrpSpPr>
        <p:grpSpPr>
          <a:xfrm>
            <a:off x="90269" y="4997814"/>
            <a:ext cx="1602215" cy="677396"/>
            <a:chOff x="1873906" y="3999379"/>
            <a:chExt cx="1602215" cy="677396"/>
          </a:xfrm>
        </p:grpSpPr>
        <p:pic>
          <p:nvPicPr>
            <p:cNvPr id="34" name="Picture 33" descr="A close up of a logo&#10;&#10;Description automatically generated">
              <a:extLst>
                <a:ext uri="{FF2B5EF4-FFF2-40B4-BE49-F238E27FC236}">
                  <a16:creationId xmlns:a16="http://schemas.microsoft.com/office/drawing/2014/main" id="{06E54FD2-0998-4CF3-97A8-59C7A4BD66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0066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478"/>
            <a:stretch/>
          </p:blipFill>
          <p:spPr>
            <a:xfrm rot="2522238">
              <a:off x="1873906" y="3999379"/>
              <a:ext cx="1602215" cy="218215"/>
            </a:xfrm>
            <a:prstGeom prst="rect">
              <a:avLst/>
            </a:prstGeom>
          </p:spPr>
        </p:pic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D5A4A89-3C3A-422F-9BC4-4E43F8EAF6A9}"/>
                </a:ext>
              </a:extLst>
            </p:cNvPr>
            <p:cNvSpPr/>
            <p:nvPr/>
          </p:nvSpPr>
          <p:spPr bwMode="auto">
            <a:xfrm>
              <a:off x="3266018" y="4611116"/>
              <a:ext cx="127000" cy="65659"/>
            </a:xfrm>
            <a:custGeom>
              <a:avLst/>
              <a:gdLst>
                <a:gd name="connsiteX0" fmla="*/ 0 w 98425"/>
                <a:gd name="connsiteY0" fmla="*/ 15918 h 42377"/>
                <a:gd name="connsiteX1" fmla="*/ 48683 w 98425"/>
                <a:gd name="connsiteY1" fmla="*/ 1102 h 42377"/>
                <a:gd name="connsiteX2" fmla="*/ 98425 w 98425"/>
                <a:gd name="connsiteY2" fmla="*/ 42377 h 42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425" h="42377">
                  <a:moveTo>
                    <a:pt x="0" y="15918"/>
                  </a:moveTo>
                  <a:cubicBezTo>
                    <a:pt x="16139" y="6305"/>
                    <a:pt x="32279" y="-3308"/>
                    <a:pt x="48683" y="1102"/>
                  </a:cubicBezTo>
                  <a:cubicBezTo>
                    <a:pt x="65087" y="5512"/>
                    <a:pt x="81756" y="23944"/>
                    <a:pt x="98425" y="42377"/>
                  </a:cubicBezTo>
                </a:path>
              </a:pathLst>
            </a:custGeom>
            <a:noFill/>
            <a:ln w="22225" cap="flat" cmpd="sng" algn="ctr">
              <a:solidFill>
                <a:srgbClr val="006600"/>
              </a:solidFill>
              <a:prstDash val="solid"/>
              <a:miter lim="800000"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endParaRPr>
            </a:p>
          </p:txBody>
        </p:sp>
      </p:grpSp>
      <p:sp>
        <p:nvSpPr>
          <p:cNvPr id="36" name="Oval 35">
            <a:extLst>
              <a:ext uri="{FF2B5EF4-FFF2-40B4-BE49-F238E27FC236}">
                <a16:creationId xmlns:a16="http://schemas.microsoft.com/office/drawing/2014/main" id="{43AFFACA-0526-4235-85D3-905698C00792}"/>
              </a:ext>
            </a:extLst>
          </p:cNvPr>
          <p:cNvSpPr/>
          <p:nvPr/>
        </p:nvSpPr>
        <p:spPr bwMode="auto">
          <a:xfrm>
            <a:off x="1598995" y="5613866"/>
            <a:ext cx="226193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e</a:t>
            </a:r>
            <a:r>
              <a:rPr kumimoji="0" 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3E26ED-5177-4317-ABE5-A03F1FBBA32C}"/>
              </a:ext>
            </a:extLst>
          </p:cNvPr>
          <p:cNvSpPr txBox="1"/>
          <p:nvPr/>
        </p:nvSpPr>
        <p:spPr>
          <a:xfrm>
            <a:off x="2721724" y="5969253"/>
            <a:ext cx="1996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Metal Material</a:t>
            </a:r>
          </a:p>
        </p:txBody>
      </p:sp>
    </p:spTree>
    <p:extLst>
      <p:ext uri="{BB962C8B-B14F-4D97-AF65-F5344CB8AC3E}">
        <p14:creationId xmlns:p14="http://schemas.microsoft.com/office/powerpoint/2010/main" val="219759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xit" presetSubtype="8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50"/>
                            </p:stCondLst>
                            <p:childTnLst>
                              <p:par>
                                <p:cTn id="51" presetID="2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1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65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xit" presetSubtype="8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900"/>
                            </p:stCondLst>
                            <p:childTnLst>
                              <p:par>
                                <p:cTn id="63" presetID="2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1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4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xit" presetSubtype="8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2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400"/>
                            </p:stCondLst>
                            <p:childTnLst>
                              <p:par>
                                <p:cTn id="75" presetID="2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1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9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xit" presetSubtype="8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150"/>
                            </p:stCondLst>
                            <p:childTnLst>
                              <p:par>
                                <p:cTn id="87" presetID="2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1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65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xit" presetSubtype="8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900"/>
                            </p:stCondLst>
                            <p:childTnLst>
                              <p:par>
                                <p:cTn id="99" presetID="2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1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34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xit" presetSubtype="8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4650"/>
                            </p:stCondLst>
                            <p:childTnLst>
                              <p:par>
                                <p:cTn id="111" presetID="2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1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615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xit" presetSubtype="8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6900"/>
                            </p:stCondLst>
                            <p:childTnLst>
                              <p:par>
                                <p:cTn id="123" presetID="2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1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6" grpId="0" animBg="1"/>
      <p:bldP spid="16" grpId="1" animBg="1"/>
      <p:bldP spid="20" grpId="0" animBg="1"/>
      <p:bldP spid="20" grpId="1" animBg="1"/>
      <p:bldP spid="24" grpId="0" animBg="1"/>
      <p:bldP spid="24" grpId="1" animBg="1"/>
      <p:bldP spid="28" grpId="0" animBg="1"/>
      <p:bldP spid="28" grpId="1" animBg="1"/>
      <p:bldP spid="32" grpId="0" animBg="1"/>
      <p:bldP spid="32" grpId="1" animBg="1"/>
      <p:bldP spid="36" grpId="0" animBg="1"/>
      <p:bldP spid="36" grpId="1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3011" name="Rectangle 3">
                <a:extLst>
                  <a:ext uri="{FF2B5EF4-FFF2-40B4-BE49-F238E27FC236}">
                    <a16:creationId xmlns:a16="http://schemas.microsoft.com/office/drawing/2014/main" id="{5FA598B3-A063-4F40-A505-094F24167CE4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912813" y="1905000"/>
                <a:ext cx="8056562" cy="4953000"/>
              </a:xfrm>
            </p:spPr>
            <p:txBody>
              <a:bodyPr/>
              <a:lstStyle/>
              <a:p>
                <a:pPr eaLnBrk="1" hangingPunct="1"/>
                <a:r>
                  <a:rPr lang="en-US" altLang="en-US" sz="2400" dirty="0">
                    <a:latin typeface="Arial" panose="020B0604020202020204" pitchFamily="34" charset="0"/>
                  </a:rPr>
                  <a:t>Einstein proposed that light </a:t>
                </a:r>
                <a:r>
                  <a:rPr lang="en-US" altLang="en-US" sz="2400" dirty="0">
                    <a:solidFill>
                      <a:srgbClr val="0033CC"/>
                    </a:solidFill>
                    <a:latin typeface="Arial" panose="020B0604020202020204" pitchFamily="34" charset="0"/>
                  </a:rPr>
                  <a:t>(</a:t>
                </a:r>
                <a:r>
                  <a:rPr lang="en-US" altLang="en-US" sz="2400" b="1" dirty="0">
                    <a:solidFill>
                      <a:srgbClr val="0033CC"/>
                    </a:solidFill>
                    <a:latin typeface="Arial" panose="020B0604020202020204" pitchFamily="34" charset="0"/>
                  </a:rPr>
                  <a:t>electromagnetic radiation</a:t>
                </a:r>
                <a:r>
                  <a:rPr lang="en-US" altLang="en-US" sz="2400" dirty="0">
                    <a:solidFill>
                      <a:srgbClr val="0033CC"/>
                    </a:solidFill>
                    <a:latin typeface="Arial" panose="020B0604020202020204" pitchFamily="34" charset="0"/>
                  </a:rPr>
                  <a:t>)</a:t>
                </a:r>
                <a:r>
                  <a:rPr lang="en-US" altLang="en-US" sz="2400" dirty="0">
                    <a:latin typeface="Arial" panose="020B0604020202020204" pitchFamily="34" charset="0"/>
                  </a:rPr>
                  <a:t> consists of energy packets </a:t>
                </a:r>
                <a:r>
                  <a:rPr lang="en-US" altLang="en-US" sz="2400" dirty="0">
                    <a:solidFill>
                      <a:srgbClr val="0033CC"/>
                    </a:solidFill>
                    <a:latin typeface="Arial" panose="020B0604020202020204" pitchFamily="34" charset="0"/>
                  </a:rPr>
                  <a:t>(</a:t>
                </a:r>
                <a:r>
                  <a:rPr lang="en-US" altLang="en-US" sz="2400" b="1" dirty="0">
                    <a:solidFill>
                      <a:srgbClr val="0033CC"/>
                    </a:solidFill>
                    <a:latin typeface="Arial" panose="020B0604020202020204" pitchFamily="34" charset="0"/>
                  </a:rPr>
                  <a:t>Photons or Quanta</a:t>
                </a:r>
                <a:r>
                  <a:rPr lang="en-US" altLang="en-US" sz="2400" dirty="0">
                    <a:solidFill>
                      <a:srgbClr val="0033CC"/>
                    </a:solidFill>
                    <a:latin typeface="Arial" panose="020B0604020202020204" pitchFamily="34" charset="0"/>
                  </a:rPr>
                  <a:t>)</a:t>
                </a:r>
                <a:r>
                  <a:rPr lang="en-US" altLang="en-US" sz="2400" dirty="0">
                    <a:latin typeface="Arial" panose="020B0604020202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h𝑓</m:t>
                    </m:r>
                  </m:oMath>
                </a14:m>
                <a:r>
                  <a:rPr lang="en-US" altLang="en-US" sz="2400" dirty="0">
                    <a:latin typeface="Arial" panose="020B0604020202020204" pitchFamily="34" charset="0"/>
                  </a:rPr>
                  <a:t>.</a:t>
                </a:r>
              </a:p>
              <a:p>
                <a:pPr eaLnBrk="1" hangingPunct="1"/>
                <a:r>
                  <a:rPr lang="en-US" altLang="en-US" sz="2400" dirty="0">
                    <a:latin typeface="Arial" panose="020B0604020202020204" pitchFamily="34" charset="0"/>
                  </a:rPr>
                  <a:t>If a photon had a sufficiently high enough frequency </a:t>
                </a:r>
                <a:r>
                  <a:rPr lang="en-US" altLang="en-US" sz="2400" dirty="0">
                    <a:solidFill>
                      <a:schemeClr val="hlink"/>
                    </a:solidFill>
                    <a:latin typeface="Arial" panose="020B0604020202020204" pitchFamily="34" charset="0"/>
                  </a:rPr>
                  <a:t>(or high enough energy)</a:t>
                </a:r>
                <a:r>
                  <a:rPr lang="en-US" altLang="en-US" sz="2400" dirty="0">
                    <a:latin typeface="Arial" panose="020B0604020202020204" pitchFamily="34" charset="0"/>
                  </a:rPr>
                  <a:t> it could cause an electron to be ejected by the atom it is incident upon.</a:t>
                </a:r>
              </a:p>
            </p:txBody>
          </p:sp>
        </mc:Choice>
        <mc:Fallback xmlns="">
          <p:sp>
            <p:nvSpPr>
              <p:cNvPr id="43011" name="Rectangle 3">
                <a:extLst>
                  <a:ext uri="{FF2B5EF4-FFF2-40B4-BE49-F238E27FC236}">
                    <a16:creationId xmlns:a16="http://schemas.microsoft.com/office/drawing/2014/main" id="{5FA598B3-A063-4F40-A505-094F24167C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12813" y="1905000"/>
                <a:ext cx="8056562" cy="4953000"/>
              </a:xfrm>
              <a:blipFill>
                <a:blip r:embed="rId2"/>
                <a:stretch>
                  <a:fillRect l="-530" t="-862" r="-10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2" name="Rectangle 2">
            <a:extLst>
              <a:ext uri="{FF2B5EF4-FFF2-40B4-BE49-F238E27FC236}">
                <a16:creationId xmlns:a16="http://schemas.microsoft.com/office/drawing/2014/main" id="{DD6AF90A-AFEB-4CA2-B59D-6F42646823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16127"/>
            <a:ext cx="8162925" cy="707886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The Photoelectric Effect</a:t>
            </a:r>
          </a:p>
        </p:txBody>
      </p:sp>
      <p:sp>
        <p:nvSpPr>
          <p:cNvPr id="43018" name="Oval 10">
            <a:extLst>
              <a:ext uri="{FF2B5EF4-FFF2-40B4-BE49-F238E27FC236}">
                <a16:creationId xmlns:a16="http://schemas.microsoft.com/office/drawing/2014/main" id="{19F328DB-3020-4B01-9B01-F70F407E84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59213" y="5138738"/>
            <a:ext cx="682625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43019" name="Oval 11">
            <a:extLst>
              <a:ext uri="{FF2B5EF4-FFF2-40B4-BE49-F238E27FC236}">
                <a16:creationId xmlns:a16="http://schemas.microsoft.com/office/drawing/2014/main" id="{BA52D83C-1933-444D-878A-3FEAF0124E6C}"/>
              </a:ext>
            </a:extLst>
          </p:cNvPr>
          <p:cNvSpPr>
            <a:spLocks noChangeAspect="1" noChangeArrowheads="1"/>
          </p:cNvSpPr>
          <p:nvPr/>
        </p:nvSpPr>
        <p:spPr bwMode="auto">
          <a:xfrm flipV="1">
            <a:off x="5275263" y="5454650"/>
            <a:ext cx="115887" cy="117475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grpSp>
        <p:nvGrpSpPr>
          <p:cNvPr id="43020" name="Group 12">
            <a:extLst>
              <a:ext uri="{FF2B5EF4-FFF2-40B4-BE49-F238E27FC236}">
                <a16:creationId xmlns:a16="http://schemas.microsoft.com/office/drawing/2014/main" id="{BF023DB1-51AC-421F-9438-2B8A7F3A3933}"/>
              </a:ext>
            </a:extLst>
          </p:cNvPr>
          <p:cNvGrpSpPr>
            <a:grpSpLocks/>
          </p:cNvGrpSpPr>
          <p:nvPr/>
        </p:nvGrpSpPr>
        <p:grpSpPr bwMode="auto">
          <a:xfrm rot="-9541616">
            <a:off x="5348288" y="5735638"/>
            <a:ext cx="1804987" cy="149225"/>
            <a:chOff x="4123" y="2334"/>
            <a:chExt cx="1137" cy="105"/>
          </a:xfrm>
        </p:grpSpPr>
        <p:grpSp>
          <p:nvGrpSpPr>
            <p:cNvPr id="10249" name="Group 13">
              <a:extLst>
                <a:ext uri="{FF2B5EF4-FFF2-40B4-BE49-F238E27FC236}">
                  <a16:creationId xmlns:a16="http://schemas.microsoft.com/office/drawing/2014/main" id="{348DC714-F094-4BF1-9FE3-C377730C7B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3" y="2334"/>
              <a:ext cx="1072" cy="105"/>
              <a:chOff x="989" y="3784"/>
              <a:chExt cx="1072" cy="105"/>
            </a:xfrm>
          </p:grpSpPr>
          <p:sp>
            <p:nvSpPr>
              <p:cNvPr id="10251" name="Freeform 14">
                <a:extLst>
                  <a:ext uri="{FF2B5EF4-FFF2-40B4-BE49-F238E27FC236}">
                    <a16:creationId xmlns:a16="http://schemas.microsoft.com/office/drawing/2014/main" id="{4E6AD7BE-B900-485D-91CC-31EF6A2E86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9" y="3793"/>
                <a:ext cx="11" cy="44"/>
              </a:xfrm>
              <a:custGeom>
                <a:avLst/>
                <a:gdLst>
                  <a:gd name="T0" fmla="*/ 0 w 11"/>
                  <a:gd name="T1" fmla="*/ 44 h 44"/>
                  <a:gd name="T2" fmla="*/ 3 w 11"/>
                  <a:gd name="T3" fmla="*/ 32 h 44"/>
                  <a:gd name="T4" fmla="*/ 6 w 11"/>
                  <a:gd name="T5" fmla="*/ 19 h 44"/>
                  <a:gd name="T6" fmla="*/ 9 w 11"/>
                  <a:gd name="T7" fmla="*/ 8 h 44"/>
                  <a:gd name="T8" fmla="*/ 10 w 11"/>
                  <a:gd name="T9" fmla="*/ 3 h 44"/>
                  <a:gd name="T10" fmla="*/ 11 w 11"/>
                  <a:gd name="T11" fmla="*/ 0 h 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" h="44">
                    <a:moveTo>
                      <a:pt x="0" y="44"/>
                    </a:moveTo>
                    <a:lnTo>
                      <a:pt x="3" y="32"/>
                    </a:lnTo>
                    <a:lnTo>
                      <a:pt x="6" y="19"/>
                    </a:lnTo>
                    <a:lnTo>
                      <a:pt x="9" y="8"/>
                    </a:lnTo>
                    <a:lnTo>
                      <a:pt x="10" y="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2" name="Freeform 15">
                <a:extLst>
                  <a:ext uri="{FF2B5EF4-FFF2-40B4-BE49-F238E27FC236}">
                    <a16:creationId xmlns:a16="http://schemas.microsoft.com/office/drawing/2014/main" id="{E52C668D-6813-4539-AD5C-78105E07AA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" y="3785"/>
                <a:ext cx="11" cy="8"/>
              </a:xfrm>
              <a:custGeom>
                <a:avLst/>
                <a:gdLst>
                  <a:gd name="T0" fmla="*/ 0 w 11"/>
                  <a:gd name="T1" fmla="*/ 8 h 8"/>
                  <a:gd name="T2" fmla="*/ 3 w 11"/>
                  <a:gd name="T3" fmla="*/ 4 h 8"/>
                  <a:gd name="T4" fmla="*/ 6 w 11"/>
                  <a:gd name="T5" fmla="*/ 2 h 8"/>
                  <a:gd name="T6" fmla="*/ 8 w 11"/>
                  <a:gd name="T7" fmla="*/ 0 h 8"/>
                  <a:gd name="T8" fmla="*/ 11 w 11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0" y="8"/>
                    </a:moveTo>
                    <a:lnTo>
                      <a:pt x="3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3" name="Freeform 16">
                <a:extLst>
                  <a:ext uri="{FF2B5EF4-FFF2-40B4-BE49-F238E27FC236}">
                    <a16:creationId xmlns:a16="http://schemas.microsoft.com/office/drawing/2014/main" id="{7AD14A98-ECFF-447F-B67F-328A3656E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3785"/>
                <a:ext cx="10" cy="4"/>
              </a:xfrm>
              <a:custGeom>
                <a:avLst/>
                <a:gdLst>
                  <a:gd name="T0" fmla="*/ 0 w 10"/>
                  <a:gd name="T1" fmla="*/ 0 h 4"/>
                  <a:gd name="T2" fmla="*/ 4 w 10"/>
                  <a:gd name="T3" fmla="*/ 1 h 4"/>
                  <a:gd name="T4" fmla="*/ 10 w 10"/>
                  <a:gd name="T5" fmla="*/ 4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4">
                    <a:moveTo>
                      <a:pt x="0" y="0"/>
                    </a:moveTo>
                    <a:lnTo>
                      <a:pt x="4" y="1"/>
                    </a:lnTo>
                    <a:lnTo>
                      <a:pt x="10" y="4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4" name="Freeform 17">
                <a:extLst>
                  <a:ext uri="{FF2B5EF4-FFF2-40B4-BE49-F238E27FC236}">
                    <a16:creationId xmlns:a16="http://schemas.microsoft.com/office/drawing/2014/main" id="{F6050243-492C-4ABA-87F0-F01B0729A4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1" y="3789"/>
                <a:ext cx="12" cy="17"/>
              </a:xfrm>
              <a:custGeom>
                <a:avLst/>
                <a:gdLst>
                  <a:gd name="T0" fmla="*/ 0 w 12"/>
                  <a:gd name="T1" fmla="*/ 0 h 17"/>
                  <a:gd name="T2" fmla="*/ 2 w 12"/>
                  <a:gd name="T3" fmla="*/ 4 h 17"/>
                  <a:gd name="T4" fmla="*/ 6 w 12"/>
                  <a:gd name="T5" fmla="*/ 7 h 17"/>
                  <a:gd name="T6" fmla="*/ 12 w 12"/>
                  <a:gd name="T7" fmla="*/ 17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7">
                    <a:moveTo>
                      <a:pt x="0" y="0"/>
                    </a:moveTo>
                    <a:lnTo>
                      <a:pt x="2" y="4"/>
                    </a:lnTo>
                    <a:lnTo>
                      <a:pt x="6" y="7"/>
                    </a:lnTo>
                    <a:lnTo>
                      <a:pt x="12" y="17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5" name="Freeform 18">
                <a:extLst>
                  <a:ext uri="{FF2B5EF4-FFF2-40B4-BE49-F238E27FC236}">
                    <a16:creationId xmlns:a16="http://schemas.microsoft.com/office/drawing/2014/main" id="{82562E98-D204-4B76-8FA9-78B9E2E638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3" y="3806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4 w 10"/>
                  <a:gd name="T3" fmla="*/ 10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4" y="10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6" name="Freeform 19">
                <a:extLst>
                  <a:ext uri="{FF2B5EF4-FFF2-40B4-BE49-F238E27FC236}">
                    <a16:creationId xmlns:a16="http://schemas.microsoft.com/office/drawing/2014/main" id="{53C27E36-DAC6-4B8E-9EFD-1BB040D623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3" y="3829"/>
                <a:ext cx="12" cy="25"/>
              </a:xfrm>
              <a:custGeom>
                <a:avLst/>
                <a:gdLst>
                  <a:gd name="T0" fmla="*/ 0 w 12"/>
                  <a:gd name="T1" fmla="*/ 0 h 25"/>
                  <a:gd name="T2" fmla="*/ 6 w 12"/>
                  <a:gd name="T3" fmla="*/ 12 h 25"/>
                  <a:gd name="T4" fmla="*/ 12 w 12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0"/>
                    </a:moveTo>
                    <a:lnTo>
                      <a:pt x="6" y="12"/>
                    </a:lnTo>
                    <a:lnTo>
                      <a:pt x="12" y="25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7" name="Freeform 20">
                <a:extLst>
                  <a:ext uri="{FF2B5EF4-FFF2-40B4-BE49-F238E27FC236}">
                    <a16:creationId xmlns:a16="http://schemas.microsoft.com/office/drawing/2014/main" id="{2380F842-90B0-45BA-B43B-AC83C480A6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5" y="3854"/>
                <a:ext cx="10" cy="22"/>
              </a:xfrm>
              <a:custGeom>
                <a:avLst/>
                <a:gdLst>
                  <a:gd name="T0" fmla="*/ 0 w 10"/>
                  <a:gd name="T1" fmla="*/ 0 h 22"/>
                  <a:gd name="T2" fmla="*/ 5 w 10"/>
                  <a:gd name="T3" fmla="*/ 11 h 22"/>
                  <a:gd name="T4" fmla="*/ 8 w 10"/>
                  <a:gd name="T5" fmla="*/ 17 h 22"/>
                  <a:gd name="T6" fmla="*/ 10 w 10"/>
                  <a:gd name="T7" fmla="*/ 22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2">
                    <a:moveTo>
                      <a:pt x="0" y="0"/>
                    </a:moveTo>
                    <a:lnTo>
                      <a:pt x="5" y="11"/>
                    </a:lnTo>
                    <a:lnTo>
                      <a:pt x="8" y="17"/>
                    </a:lnTo>
                    <a:lnTo>
                      <a:pt x="10" y="22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8" name="Freeform 21">
                <a:extLst>
                  <a:ext uri="{FF2B5EF4-FFF2-40B4-BE49-F238E27FC236}">
                    <a16:creationId xmlns:a16="http://schemas.microsoft.com/office/drawing/2014/main" id="{34E89BB2-96AE-453E-8541-0D967580B1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" y="3876"/>
                <a:ext cx="10" cy="10"/>
              </a:xfrm>
              <a:custGeom>
                <a:avLst/>
                <a:gdLst>
                  <a:gd name="T0" fmla="*/ 0 w 10"/>
                  <a:gd name="T1" fmla="*/ 0 h 10"/>
                  <a:gd name="T2" fmla="*/ 5 w 10"/>
                  <a:gd name="T3" fmla="*/ 7 h 10"/>
                  <a:gd name="T4" fmla="*/ 10 w 10"/>
                  <a:gd name="T5" fmla="*/ 1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5" y="7"/>
                    </a:lnTo>
                    <a:lnTo>
                      <a:pt x="10" y="1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9" name="Freeform 22">
                <a:extLst>
                  <a:ext uri="{FF2B5EF4-FFF2-40B4-BE49-F238E27FC236}">
                    <a16:creationId xmlns:a16="http://schemas.microsoft.com/office/drawing/2014/main" id="{1F38BB5A-1688-47D9-B306-B5D6FE3DFF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5" y="3886"/>
                <a:ext cx="12" cy="1"/>
              </a:xfrm>
              <a:custGeom>
                <a:avLst/>
                <a:gdLst>
                  <a:gd name="T0" fmla="*/ 0 w 12"/>
                  <a:gd name="T1" fmla="*/ 0 h 1"/>
                  <a:gd name="T2" fmla="*/ 6 w 12"/>
                  <a:gd name="T3" fmla="*/ 1 h 1"/>
                  <a:gd name="T4" fmla="*/ 10 w 12"/>
                  <a:gd name="T5" fmla="*/ 1 h 1"/>
                  <a:gd name="T6" fmla="*/ 12 w 1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">
                    <a:moveTo>
                      <a:pt x="0" y="0"/>
                    </a:moveTo>
                    <a:lnTo>
                      <a:pt x="6" y="1"/>
                    </a:lnTo>
                    <a:lnTo>
                      <a:pt x="10" y="1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" name="Freeform 23">
                <a:extLst>
                  <a:ext uri="{FF2B5EF4-FFF2-40B4-BE49-F238E27FC236}">
                    <a16:creationId xmlns:a16="http://schemas.microsoft.com/office/drawing/2014/main" id="{85DBAF60-664D-4B30-9D57-0294336C61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7" y="3872"/>
                <a:ext cx="10" cy="14"/>
              </a:xfrm>
              <a:custGeom>
                <a:avLst/>
                <a:gdLst>
                  <a:gd name="T0" fmla="*/ 0 w 10"/>
                  <a:gd name="T1" fmla="*/ 14 h 14"/>
                  <a:gd name="T2" fmla="*/ 2 w 10"/>
                  <a:gd name="T3" fmla="*/ 12 h 14"/>
                  <a:gd name="T4" fmla="*/ 6 w 10"/>
                  <a:gd name="T5" fmla="*/ 8 h 14"/>
                  <a:gd name="T6" fmla="*/ 10 w 10"/>
                  <a:gd name="T7" fmla="*/ 0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14"/>
                    </a:moveTo>
                    <a:lnTo>
                      <a:pt x="2" y="12"/>
                    </a:lnTo>
                    <a:lnTo>
                      <a:pt x="6" y="8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" name="Freeform 24">
                <a:extLst>
                  <a:ext uri="{FF2B5EF4-FFF2-40B4-BE49-F238E27FC236}">
                    <a16:creationId xmlns:a16="http://schemas.microsoft.com/office/drawing/2014/main" id="{DB15DD7A-EE93-40EC-9E38-79A51E4C1E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7" y="3851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5 w 11"/>
                  <a:gd name="T3" fmla="*/ 11 h 21"/>
                  <a:gd name="T4" fmla="*/ 11 w 11"/>
                  <a:gd name="T5" fmla="*/ 0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" name="Freeform 25">
                <a:extLst>
                  <a:ext uri="{FF2B5EF4-FFF2-40B4-BE49-F238E27FC236}">
                    <a16:creationId xmlns:a16="http://schemas.microsoft.com/office/drawing/2014/main" id="{122061FB-C066-43BD-9B0F-816B9E3EA8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8" y="3825"/>
                <a:ext cx="11" cy="26"/>
              </a:xfrm>
              <a:custGeom>
                <a:avLst/>
                <a:gdLst>
                  <a:gd name="T0" fmla="*/ 0 w 11"/>
                  <a:gd name="T1" fmla="*/ 26 h 26"/>
                  <a:gd name="T2" fmla="*/ 6 w 11"/>
                  <a:gd name="T3" fmla="*/ 13 h 26"/>
                  <a:gd name="T4" fmla="*/ 11 w 11"/>
                  <a:gd name="T5" fmla="*/ 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6">
                    <a:moveTo>
                      <a:pt x="0" y="26"/>
                    </a:moveTo>
                    <a:lnTo>
                      <a:pt x="6" y="1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" name="Freeform 26">
                <a:extLst>
                  <a:ext uri="{FF2B5EF4-FFF2-40B4-BE49-F238E27FC236}">
                    <a16:creationId xmlns:a16="http://schemas.microsoft.com/office/drawing/2014/main" id="{98601DE7-FA98-4744-AA69-A8476F25E4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9" y="3802"/>
                <a:ext cx="11" cy="23"/>
              </a:xfrm>
              <a:custGeom>
                <a:avLst/>
                <a:gdLst>
                  <a:gd name="T0" fmla="*/ 0 w 11"/>
                  <a:gd name="T1" fmla="*/ 23 h 23"/>
                  <a:gd name="T2" fmla="*/ 5 w 11"/>
                  <a:gd name="T3" fmla="*/ 10 h 23"/>
                  <a:gd name="T4" fmla="*/ 11 w 11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3">
                    <a:moveTo>
                      <a:pt x="0" y="23"/>
                    </a:moveTo>
                    <a:lnTo>
                      <a:pt x="5" y="1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4" name="Freeform 27">
                <a:extLst>
                  <a:ext uri="{FF2B5EF4-FFF2-40B4-BE49-F238E27FC236}">
                    <a16:creationId xmlns:a16="http://schemas.microsoft.com/office/drawing/2014/main" id="{CEFC0C47-3BB7-4DF2-A85C-602A2D1765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0" y="3787"/>
                <a:ext cx="11" cy="15"/>
              </a:xfrm>
              <a:custGeom>
                <a:avLst/>
                <a:gdLst>
                  <a:gd name="T0" fmla="*/ 0 w 11"/>
                  <a:gd name="T1" fmla="*/ 15 h 15"/>
                  <a:gd name="T2" fmla="*/ 5 w 11"/>
                  <a:gd name="T3" fmla="*/ 6 h 15"/>
                  <a:gd name="T4" fmla="*/ 9 w 11"/>
                  <a:gd name="T5" fmla="*/ 2 h 15"/>
                  <a:gd name="T6" fmla="*/ 11 w 11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5">
                    <a:moveTo>
                      <a:pt x="0" y="15"/>
                    </a:moveTo>
                    <a:lnTo>
                      <a:pt x="5" y="6"/>
                    </a:lnTo>
                    <a:lnTo>
                      <a:pt x="9" y="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5" name="Freeform 28">
                <a:extLst>
                  <a:ext uri="{FF2B5EF4-FFF2-40B4-BE49-F238E27FC236}">
                    <a16:creationId xmlns:a16="http://schemas.microsoft.com/office/drawing/2014/main" id="{4010D3E7-604B-49C3-961B-87EC7FBA2C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1" y="3785"/>
                <a:ext cx="11" cy="2"/>
              </a:xfrm>
              <a:custGeom>
                <a:avLst/>
                <a:gdLst>
                  <a:gd name="T0" fmla="*/ 0 w 11"/>
                  <a:gd name="T1" fmla="*/ 2 h 2"/>
                  <a:gd name="T2" fmla="*/ 6 w 11"/>
                  <a:gd name="T3" fmla="*/ 0 h 2"/>
                  <a:gd name="T4" fmla="*/ 11 w 11"/>
                  <a:gd name="T5" fmla="*/ 0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">
                    <a:moveTo>
                      <a:pt x="0" y="2"/>
                    </a:moveTo>
                    <a:lnTo>
                      <a:pt x="6" y="0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6" name="Freeform 29">
                <a:extLst>
                  <a:ext uri="{FF2B5EF4-FFF2-40B4-BE49-F238E27FC236}">
                    <a16:creationId xmlns:a16="http://schemas.microsoft.com/office/drawing/2014/main" id="{2A0291F4-7D82-4110-95DB-0B816A2A1B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2" y="3785"/>
                <a:ext cx="10" cy="10"/>
              </a:xfrm>
              <a:custGeom>
                <a:avLst/>
                <a:gdLst>
                  <a:gd name="T0" fmla="*/ 0 w 10"/>
                  <a:gd name="T1" fmla="*/ 0 h 10"/>
                  <a:gd name="T2" fmla="*/ 2 w 10"/>
                  <a:gd name="T3" fmla="*/ 1 h 10"/>
                  <a:gd name="T4" fmla="*/ 4 w 10"/>
                  <a:gd name="T5" fmla="*/ 3 h 10"/>
                  <a:gd name="T6" fmla="*/ 10 w 10"/>
                  <a:gd name="T7" fmla="*/ 1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2" y="1"/>
                    </a:lnTo>
                    <a:lnTo>
                      <a:pt x="4" y="3"/>
                    </a:lnTo>
                    <a:lnTo>
                      <a:pt x="10" y="1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7" name="Freeform 30">
                <a:extLst>
                  <a:ext uri="{FF2B5EF4-FFF2-40B4-BE49-F238E27FC236}">
                    <a16:creationId xmlns:a16="http://schemas.microsoft.com/office/drawing/2014/main" id="{ED49923D-3743-4875-BCBD-91200FE9F4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2" y="3795"/>
                <a:ext cx="12" cy="20"/>
              </a:xfrm>
              <a:custGeom>
                <a:avLst/>
                <a:gdLst>
                  <a:gd name="T0" fmla="*/ 0 w 12"/>
                  <a:gd name="T1" fmla="*/ 0 h 20"/>
                  <a:gd name="T2" fmla="*/ 6 w 12"/>
                  <a:gd name="T3" fmla="*/ 9 h 20"/>
                  <a:gd name="T4" fmla="*/ 12 w 12"/>
                  <a:gd name="T5" fmla="*/ 2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0">
                    <a:moveTo>
                      <a:pt x="0" y="0"/>
                    </a:moveTo>
                    <a:lnTo>
                      <a:pt x="6" y="9"/>
                    </a:lnTo>
                    <a:lnTo>
                      <a:pt x="12" y="2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8" name="Freeform 31">
                <a:extLst>
                  <a:ext uri="{FF2B5EF4-FFF2-40B4-BE49-F238E27FC236}">
                    <a16:creationId xmlns:a16="http://schemas.microsoft.com/office/drawing/2014/main" id="{D9E3150F-30C5-4D23-ABD2-6B0828386B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4" y="3815"/>
                <a:ext cx="10" cy="25"/>
              </a:xfrm>
              <a:custGeom>
                <a:avLst/>
                <a:gdLst>
                  <a:gd name="T0" fmla="*/ 0 w 10"/>
                  <a:gd name="T1" fmla="*/ 0 h 25"/>
                  <a:gd name="T2" fmla="*/ 5 w 10"/>
                  <a:gd name="T3" fmla="*/ 12 h 25"/>
                  <a:gd name="T4" fmla="*/ 10 w 10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0"/>
                    </a:moveTo>
                    <a:lnTo>
                      <a:pt x="5" y="12"/>
                    </a:lnTo>
                    <a:lnTo>
                      <a:pt x="10" y="25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Freeform 32">
                <a:extLst>
                  <a:ext uri="{FF2B5EF4-FFF2-40B4-BE49-F238E27FC236}">
                    <a16:creationId xmlns:a16="http://schemas.microsoft.com/office/drawing/2014/main" id="{66414703-7363-4479-A696-C25B187381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4" y="3840"/>
                <a:ext cx="10" cy="24"/>
              </a:xfrm>
              <a:custGeom>
                <a:avLst/>
                <a:gdLst>
                  <a:gd name="T0" fmla="*/ 0 w 10"/>
                  <a:gd name="T1" fmla="*/ 0 h 24"/>
                  <a:gd name="T2" fmla="*/ 5 w 10"/>
                  <a:gd name="T3" fmla="*/ 13 h 24"/>
                  <a:gd name="T4" fmla="*/ 10 w 10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0"/>
                    </a:moveTo>
                    <a:lnTo>
                      <a:pt x="5" y="13"/>
                    </a:lnTo>
                    <a:lnTo>
                      <a:pt x="10" y="24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0" name="Freeform 33">
                <a:extLst>
                  <a:ext uri="{FF2B5EF4-FFF2-40B4-BE49-F238E27FC236}">
                    <a16:creationId xmlns:a16="http://schemas.microsoft.com/office/drawing/2014/main" id="{073D9BD7-E9AD-486E-B711-07AA5C8335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4" y="3864"/>
                <a:ext cx="12" cy="18"/>
              </a:xfrm>
              <a:custGeom>
                <a:avLst/>
                <a:gdLst>
                  <a:gd name="T0" fmla="*/ 0 w 12"/>
                  <a:gd name="T1" fmla="*/ 0 h 18"/>
                  <a:gd name="T2" fmla="*/ 6 w 12"/>
                  <a:gd name="T3" fmla="*/ 11 h 18"/>
                  <a:gd name="T4" fmla="*/ 10 w 12"/>
                  <a:gd name="T5" fmla="*/ 14 h 18"/>
                  <a:gd name="T6" fmla="*/ 12 w 12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8">
                    <a:moveTo>
                      <a:pt x="0" y="0"/>
                    </a:moveTo>
                    <a:lnTo>
                      <a:pt x="6" y="11"/>
                    </a:lnTo>
                    <a:lnTo>
                      <a:pt x="10" y="14"/>
                    </a:lnTo>
                    <a:lnTo>
                      <a:pt x="12" y="18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1" name="Freeform 34">
                <a:extLst>
                  <a:ext uri="{FF2B5EF4-FFF2-40B4-BE49-F238E27FC236}">
                    <a16:creationId xmlns:a16="http://schemas.microsoft.com/office/drawing/2014/main" id="{24DFBE88-2D2F-4CE8-91E1-344005AA02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6" y="3882"/>
                <a:ext cx="10" cy="5"/>
              </a:xfrm>
              <a:custGeom>
                <a:avLst/>
                <a:gdLst>
                  <a:gd name="T0" fmla="*/ 0 w 10"/>
                  <a:gd name="T1" fmla="*/ 0 h 5"/>
                  <a:gd name="T2" fmla="*/ 6 w 10"/>
                  <a:gd name="T3" fmla="*/ 4 h 5"/>
                  <a:gd name="T4" fmla="*/ 10 w 10"/>
                  <a:gd name="T5" fmla="*/ 5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5">
                    <a:moveTo>
                      <a:pt x="0" y="0"/>
                    </a:moveTo>
                    <a:lnTo>
                      <a:pt x="6" y="4"/>
                    </a:lnTo>
                    <a:lnTo>
                      <a:pt x="10" y="5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2" name="Freeform 35">
                <a:extLst>
                  <a:ext uri="{FF2B5EF4-FFF2-40B4-BE49-F238E27FC236}">
                    <a16:creationId xmlns:a16="http://schemas.microsoft.com/office/drawing/2014/main" id="{DA9E7512-DE36-4A07-A34E-791DC1B099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6" y="3882"/>
                <a:ext cx="11" cy="5"/>
              </a:xfrm>
              <a:custGeom>
                <a:avLst/>
                <a:gdLst>
                  <a:gd name="T0" fmla="*/ 0 w 11"/>
                  <a:gd name="T1" fmla="*/ 5 h 5"/>
                  <a:gd name="T2" fmla="*/ 5 w 11"/>
                  <a:gd name="T3" fmla="*/ 4 h 5"/>
                  <a:gd name="T4" fmla="*/ 11 w 11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5">
                    <a:moveTo>
                      <a:pt x="0" y="5"/>
                    </a:moveTo>
                    <a:lnTo>
                      <a:pt x="5" y="4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Freeform 36">
                <a:extLst>
                  <a:ext uri="{FF2B5EF4-FFF2-40B4-BE49-F238E27FC236}">
                    <a16:creationId xmlns:a16="http://schemas.microsoft.com/office/drawing/2014/main" id="{7556C77D-CE47-4C16-9684-64075C7CA0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7" y="3864"/>
                <a:ext cx="11" cy="18"/>
              </a:xfrm>
              <a:custGeom>
                <a:avLst/>
                <a:gdLst>
                  <a:gd name="T0" fmla="*/ 0 w 11"/>
                  <a:gd name="T1" fmla="*/ 18 h 18"/>
                  <a:gd name="T2" fmla="*/ 2 w 11"/>
                  <a:gd name="T3" fmla="*/ 14 h 18"/>
                  <a:gd name="T4" fmla="*/ 6 w 11"/>
                  <a:gd name="T5" fmla="*/ 11 h 18"/>
                  <a:gd name="T6" fmla="*/ 11 w 11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8">
                    <a:moveTo>
                      <a:pt x="0" y="18"/>
                    </a:moveTo>
                    <a:lnTo>
                      <a:pt x="2" y="14"/>
                    </a:lnTo>
                    <a:lnTo>
                      <a:pt x="6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4" name="Freeform 37">
                <a:extLst>
                  <a:ext uri="{FF2B5EF4-FFF2-40B4-BE49-F238E27FC236}">
                    <a16:creationId xmlns:a16="http://schemas.microsoft.com/office/drawing/2014/main" id="{5050CFAE-6E13-4053-B636-BA3EF9F3CC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8" y="3839"/>
                <a:ext cx="11" cy="25"/>
              </a:xfrm>
              <a:custGeom>
                <a:avLst/>
                <a:gdLst>
                  <a:gd name="T0" fmla="*/ 0 w 11"/>
                  <a:gd name="T1" fmla="*/ 25 h 25"/>
                  <a:gd name="T2" fmla="*/ 3 w 11"/>
                  <a:gd name="T3" fmla="*/ 20 h 25"/>
                  <a:gd name="T4" fmla="*/ 5 w 11"/>
                  <a:gd name="T5" fmla="*/ 13 h 25"/>
                  <a:gd name="T6" fmla="*/ 11 w 11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5">
                    <a:moveTo>
                      <a:pt x="0" y="25"/>
                    </a:moveTo>
                    <a:lnTo>
                      <a:pt x="3" y="20"/>
                    </a:lnTo>
                    <a:lnTo>
                      <a:pt x="5" y="1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5" name="Freeform 38">
                <a:extLst>
                  <a:ext uri="{FF2B5EF4-FFF2-40B4-BE49-F238E27FC236}">
                    <a16:creationId xmlns:a16="http://schemas.microsoft.com/office/drawing/2014/main" id="{89F52523-D3F1-4FBE-AA39-952307E08A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9" y="3815"/>
                <a:ext cx="11" cy="24"/>
              </a:xfrm>
              <a:custGeom>
                <a:avLst/>
                <a:gdLst>
                  <a:gd name="T0" fmla="*/ 0 w 11"/>
                  <a:gd name="T1" fmla="*/ 24 h 24"/>
                  <a:gd name="T2" fmla="*/ 5 w 11"/>
                  <a:gd name="T3" fmla="*/ 11 h 24"/>
                  <a:gd name="T4" fmla="*/ 11 w 11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4">
                    <a:moveTo>
                      <a:pt x="0" y="24"/>
                    </a:move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6" name="Freeform 39">
                <a:extLst>
                  <a:ext uri="{FF2B5EF4-FFF2-40B4-BE49-F238E27FC236}">
                    <a16:creationId xmlns:a16="http://schemas.microsoft.com/office/drawing/2014/main" id="{34AAA6FE-0861-468D-B444-EBD412F3B3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0" y="3794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6 w 11"/>
                  <a:gd name="T3" fmla="*/ 9 h 21"/>
                  <a:gd name="T4" fmla="*/ 8 w 11"/>
                  <a:gd name="T5" fmla="*/ 5 h 21"/>
                  <a:gd name="T6" fmla="*/ 11 w 11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6" y="9"/>
                    </a:lnTo>
                    <a:lnTo>
                      <a:pt x="8" y="5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7" name="Freeform 40">
                <a:extLst>
                  <a:ext uri="{FF2B5EF4-FFF2-40B4-BE49-F238E27FC236}">
                    <a16:creationId xmlns:a16="http://schemas.microsoft.com/office/drawing/2014/main" id="{8E12ED3C-556E-43EA-8675-7E258F4465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1" y="3785"/>
                <a:ext cx="10" cy="9"/>
              </a:xfrm>
              <a:custGeom>
                <a:avLst/>
                <a:gdLst>
                  <a:gd name="T0" fmla="*/ 0 w 10"/>
                  <a:gd name="T1" fmla="*/ 9 h 9"/>
                  <a:gd name="T2" fmla="*/ 4 w 10"/>
                  <a:gd name="T3" fmla="*/ 3 h 9"/>
                  <a:gd name="T4" fmla="*/ 10 w 10"/>
                  <a:gd name="T5" fmla="*/ 0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9">
                    <a:moveTo>
                      <a:pt x="0" y="9"/>
                    </a:moveTo>
                    <a:lnTo>
                      <a:pt x="4" y="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8" name="Freeform 41">
                <a:extLst>
                  <a:ext uri="{FF2B5EF4-FFF2-40B4-BE49-F238E27FC236}">
                    <a16:creationId xmlns:a16="http://schemas.microsoft.com/office/drawing/2014/main" id="{3051F23B-F045-4BF3-ACD5-2681B8BF72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1" y="3785"/>
                <a:ext cx="12" cy="2"/>
              </a:xfrm>
              <a:custGeom>
                <a:avLst/>
                <a:gdLst>
                  <a:gd name="T0" fmla="*/ 0 w 12"/>
                  <a:gd name="T1" fmla="*/ 0 h 2"/>
                  <a:gd name="T2" fmla="*/ 6 w 12"/>
                  <a:gd name="T3" fmla="*/ 0 h 2"/>
                  <a:gd name="T4" fmla="*/ 12 w 12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">
                    <a:moveTo>
                      <a:pt x="0" y="0"/>
                    </a:moveTo>
                    <a:lnTo>
                      <a:pt x="6" y="0"/>
                    </a:lnTo>
                    <a:lnTo>
                      <a:pt x="12" y="2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9" name="Freeform 42">
                <a:extLst>
                  <a:ext uri="{FF2B5EF4-FFF2-40B4-BE49-F238E27FC236}">
                    <a16:creationId xmlns:a16="http://schemas.microsoft.com/office/drawing/2014/main" id="{6385A7C7-A1AD-480F-8042-FAEF3FD695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3" y="3787"/>
                <a:ext cx="10" cy="15"/>
              </a:xfrm>
              <a:custGeom>
                <a:avLst/>
                <a:gdLst>
                  <a:gd name="T0" fmla="*/ 0 w 10"/>
                  <a:gd name="T1" fmla="*/ 0 h 15"/>
                  <a:gd name="T2" fmla="*/ 2 w 10"/>
                  <a:gd name="T3" fmla="*/ 2 h 15"/>
                  <a:gd name="T4" fmla="*/ 5 w 10"/>
                  <a:gd name="T5" fmla="*/ 6 h 15"/>
                  <a:gd name="T6" fmla="*/ 10 w 10"/>
                  <a:gd name="T7" fmla="*/ 15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0"/>
                    </a:moveTo>
                    <a:lnTo>
                      <a:pt x="2" y="2"/>
                    </a:lnTo>
                    <a:lnTo>
                      <a:pt x="5" y="6"/>
                    </a:lnTo>
                    <a:lnTo>
                      <a:pt x="10" y="15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0" name="Freeform 43">
                <a:extLst>
                  <a:ext uri="{FF2B5EF4-FFF2-40B4-BE49-F238E27FC236}">
                    <a16:creationId xmlns:a16="http://schemas.microsoft.com/office/drawing/2014/main" id="{8E24AF99-9B5B-412D-BF93-50268207D3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3" y="3802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5 w 10"/>
                  <a:gd name="T3" fmla="*/ 10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5" y="10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Freeform 44">
                <a:extLst>
                  <a:ext uri="{FF2B5EF4-FFF2-40B4-BE49-F238E27FC236}">
                    <a16:creationId xmlns:a16="http://schemas.microsoft.com/office/drawing/2014/main" id="{E33140EB-33B2-4ADD-A938-A00A1656CB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3" y="3825"/>
                <a:ext cx="12" cy="26"/>
              </a:xfrm>
              <a:custGeom>
                <a:avLst/>
                <a:gdLst>
                  <a:gd name="T0" fmla="*/ 0 w 12"/>
                  <a:gd name="T1" fmla="*/ 0 h 26"/>
                  <a:gd name="T2" fmla="*/ 6 w 12"/>
                  <a:gd name="T3" fmla="*/ 13 h 26"/>
                  <a:gd name="T4" fmla="*/ 12 w 12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6">
                    <a:moveTo>
                      <a:pt x="0" y="0"/>
                    </a:moveTo>
                    <a:lnTo>
                      <a:pt x="6" y="13"/>
                    </a:lnTo>
                    <a:lnTo>
                      <a:pt x="12" y="26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2" name="Freeform 45">
                <a:extLst>
                  <a:ext uri="{FF2B5EF4-FFF2-40B4-BE49-F238E27FC236}">
                    <a16:creationId xmlns:a16="http://schemas.microsoft.com/office/drawing/2014/main" id="{A44056BB-1D28-45CA-82E6-AF8D5150C2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5" y="3851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6 w 10"/>
                  <a:gd name="T3" fmla="*/ 12 h 23"/>
                  <a:gd name="T4" fmla="*/ 8 w 10"/>
                  <a:gd name="T5" fmla="*/ 18 h 23"/>
                  <a:gd name="T6" fmla="*/ 10 w 10"/>
                  <a:gd name="T7" fmla="*/ 23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6" y="12"/>
                    </a:lnTo>
                    <a:lnTo>
                      <a:pt x="8" y="18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3" name="Freeform 46">
                <a:extLst>
                  <a:ext uri="{FF2B5EF4-FFF2-40B4-BE49-F238E27FC236}">
                    <a16:creationId xmlns:a16="http://schemas.microsoft.com/office/drawing/2014/main" id="{0B4FC2AD-80EB-4A90-B760-B9AF2C5BAB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5" y="3874"/>
                <a:ext cx="11" cy="12"/>
              </a:xfrm>
              <a:custGeom>
                <a:avLst/>
                <a:gdLst>
                  <a:gd name="T0" fmla="*/ 0 w 11"/>
                  <a:gd name="T1" fmla="*/ 0 h 12"/>
                  <a:gd name="T2" fmla="*/ 5 w 11"/>
                  <a:gd name="T3" fmla="*/ 8 h 12"/>
                  <a:gd name="T4" fmla="*/ 8 w 11"/>
                  <a:gd name="T5" fmla="*/ 10 h 12"/>
                  <a:gd name="T6" fmla="*/ 11 w 11"/>
                  <a:gd name="T7" fmla="*/ 12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0" y="0"/>
                    </a:moveTo>
                    <a:lnTo>
                      <a:pt x="5" y="8"/>
                    </a:lnTo>
                    <a:lnTo>
                      <a:pt x="8" y="10"/>
                    </a:lnTo>
                    <a:lnTo>
                      <a:pt x="11" y="12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4" name="Freeform 47">
                <a:extLst>
                  <a:ext uri="{FF2B5EF4-FFF2-40B4-BE49-F238E27FC236}">
                    <a16:creationId xmlns:a16="http://schemas.microsoft.com/office/drawing/2014/main" id="{223AFF91-89D7-418D-AA51-ABF030151D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3886"/>
                <a:ext cx="11" cy="1"/>
              </a:xfrm>
              <a:custGeom>
                <a:avLst/>
                <a:gdLst>
                  <a:gd name="T0" fmla="*/ 0 w 11"/>
                  <a:gd name="T1" fmla="*/ 0 h 1"/>
                  <a:gd name="T2" fmla="*/ 6 w 11"/>
                  <a:gd name="T3" fmla="*/ 1 h 1"/>
                  <a:gd name="T4" fmla="*/ 11 w 1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">
                    <a:moveTo>
                      <a:pt x="0" y="0"/>
                    </a:moveTo>
                    <a:lnTo>
                      <a:pt x="6" y="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5" name="Freeform 48">
                <a:extLst>
                  <a:ext uri="{FF2B5EF4-FFF2-40B4-BE49-F238E27FC236}">
                    <a16:creationId xmlns:a16="http://schemas.microsoft.com/office/drawing/2014/main" id="{419C9178-C2C5-4D09-9FA2-F09778B04E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7" y="3875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3 w 11"/>
                  <a:gd name="T3" fmla="*/ 9 h 11"/>
                  <a:gd name="T4" fmla="*/ 5 w 11"/>
                  <a:gd name="T5" fmla="*/ 7 h 11"/>
                  <a:gd name="T6" fmla="*/ 11 w 11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3" y="9"/>
                    </a:lnTo>
                    <a:lnTo>
                      <a:pt x="5" y="7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Freeform 49">
                <a:extLst>
                  <a:ext uri="{FF2B5EF4-FFF2-40B4-BE49-F238E27FC236}">
                    <a16:creationId xmlns:a16="http://schemas.microsoft.com/office/drawing/2014/main" id="{31873A73-E322-4FC5-96DF-35B58DC538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8" y="3854"/>
                <a:ext cx="11" cy="21"/>
              </a:xfrm>
              <a:custGeom>
                <a:avLst/>
                <a:gdLst>
                  <a:gd name="T0" fmla="*/ 0 w 11"/>
                  <a:gd name="T1" fmla="*/ 21 h 21"/>
                  <a:gd name="T2" fmla="*/ 2 w 11"/>
                  <a:gd name="T3" fmla="*/ 16 h 21"/>
                  <a:gd name="T4" fmla="*/ 5 w 11"/>
                  <a:gd name="T5" fmla="*/ 11 h 21"/>
                  <a:gd name="T6" fmla="*/ 11 w 11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lnTo>
                      <a:pt x="2" y="16"/>
                    </a:lnTo>
                    <a:lnTo>
                      <a:pt x="5" y="11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7" name="Freeform 50">
                <a:extLst>
                  <a:ext uri="{FF2B5EF4-FFF2-40B4-BE49-F238E27FC236}">
                    <a16:creationId xmlns:a16="http://schemas.microsoft.com/office/drawing/2014/main" id="{34DB4130-599D-46D6-9074-583872C0C2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9" y="3829"/>
                <a:ext cx="11" cy="25"/>
              </a:xfrm>
              <a:custGeom>
                <a:avLst/>
                <a:gdLst>
                  <a:gd name="T0" fmla="*/ 0 w 11"/>
                  <a:gd name="T1" fmla="*/ 25 h 25"/>
                  <a:gd name="T2" fmla="*/ 6 w 11"/>
                  <a:gd name="T3" fmla="*/ 12 h 25"/>
                  <a:gd name="T4" fmla="*/ 11 w 11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5">
                    <a:moveTo>
                      <a:pt x="0" y="25"/>
                    </a:moveTo>
                    <a:lnTo>
                      <a:pt x="6" y="1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8" name="Freeform 51">
                <a:extLst>
                  <a:ext uri="{FF2B5EF4-FFF2-40B4-BE49-F238E27FC236}">
                    <a16:creationId xmlns:a16="http://schemas.microsoft.com/office/drawing/2014/main" id="{AD058F5D-DDAD-4D7A-98E7-5B1F36EFD8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0" y="3804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4 w 10"/>
                  <a:gd name="T3" fmla="*/ 12 h 25"/>
                  <a:gd name="T4" fmla="*/ 8 w 10"/>
                  <a:gd name="T5" fmla="*/ 6 h 25"/>
                  <a:gd name="T6" fmla="*/ 10 w 10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4" y="12"/>
                    </a:lnTo>
                    <a:lnTo>
                      <a:pt x="8" y="6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9" name="Freeform 52">
                <a:extLst>
                  <a:ext uri="{FF2B5EF4-FFF2-40B4-BE49-F238E27FC236}">
                    <a16:creationId xmlns:a16="http://schemas.microsoft.com/office/drawing/2014/main" id="{CF08228D-11D6-4856-960D-5A4264F8A9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0" y="3788"/>
                <a:ext cx="12" cy="16"/>
              </a:xfrm>
              <a:custGeom>
                <a:avLst/>
                <a:gdLst>
                  <a:gd name="T0" fmla="*/ 0 w 12"/>
                  <a:gd name="T1" fmla="*/ 16 h 16"/>
                  <a:gd name="T2" fmla="*/ 6 w 12"/>
                  <a:gd name="T3" fmla="*/ 7 h 16"/>
                  <a:gd name="T4" fmla="*/ 9 w 12"/>
                  <a:gd name="T5" fmla="*/ 4 h 16"/>
                  <a:gd name="T6" fmla="*/ 12 w 12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6">
                    <a:moveTo>
                      <a:pt x="0" y="16"/>
                    </a:moveTo>
                    <a:lnTo>
                      <a:pt x="6" y="7"/>
                    </a:lnTo>
                    <a:lnTo>
                      <a:pt x="9" y="4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Freeform 53">
                <a:extLst>
                  <a:ext uri="{FF2B5EF4-FFF2-40B4-BE49-F238E27FC236}">
                    <a16:creationId xmlns:a16="http://schemas.microsoft.com/office/drawing/2014/main" id="{77A59603-C20B-45AE-AA9E-45F80DBC54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2" y="3785"/>
                <a:ext cx="10" cy="3"/>
              </a:xfrm>
              <a:custGeom>
                <a:avLst/>
                <a:gdLst>
                  <a:gd name="T0" fmla="*/ 0 w 10"/>
                  <a:gd name="T1" fmla="*/ 3 h 3"/>
                  <a:gd name="T2" fmla="*/ 5 w 10"/>
                  <a:gd name="T3" fmla="*/ 0 h 3"/>
                  <a:gd name="T4" fmla="*/ 10 w 10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3">
                    <a:moveTo>
                      <a:pt x="0" y="3"/>
                    </a:moveTo>
                    <a:lnTo>
                      <a:pt x="5" y="0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1" name="Freeform 54">
                <a:extLst>
                  <a:ext uri="{FF2B5EF4-FFF2-40B4-BE49-F238E27FC236}">
                    <a16:creationId xmlns:a16="http://schemas.microsoft.com/office/drawing/2014/main" id="{A7AA4CA8-183D-4D16-999B-10FE534DAD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3785"/>
                <a:ext cx="10" cy="8"/>
              </a:xfrm>
              <a:custGeom>
                <a:avLst/>
                <a:gdLst>
                  <a:gd name="T0" fmla="*/ 0 w 10"/>
                  <a:gd name="T1" fmla="*/ 0 h 8"/>
                  <a:gd name="T2" fmla="*/ 5 w 10"/>
                  <a:gd name="T3" fmla="*/ 2 h 8"/>
                  <a:gd name="T4" fmla="*/ 10 w 10"/>
                  <a:gd name="T5" fmla="*/ 8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8">
                    <a:moveTo>
                      <a:pt x="0" y="0"/>
                    </a:moveTo>
                    <a:lnTo>
                      <a:pt x="5" y="2"/>
                    </a:lnTo>
                    <a:lnTo>
                      <a:pt x="10" y="8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Freeform 55">
                <a:extLst>
                  <a:ext uri="{FF2B5EF4-FFF2-40B4-BE49-F238E27FC236}">
                    <a16:creationId xmlns:a16="http://schemas.microsoft.com/office/drawing/2014/main" id="{8BA35E3F-9424-42A4-AE1D-F66C6F9904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2" y="3793"/>
                <a:ext cx="12" cy="18"/>
              </a:xfrm>
              <a:custGeom>
                <a:avLst/>
                <a:gdLst>
                  <a:gd name="T0" fmla="*/ 0 w 12"/>
                  <a:gd name="T1" fmla="*/ 0 h 18"/>
                  <a:gd name="T2" fmla="*/ 3 w 12"/>
                  <a:gd name="T3" fmla="*/ 3 h 18"/>
                  <a:gd name="T4" fmla="*/ 6 w 12"/>
                  <a:gd name="T5" fmla="*/ 8 h 18"/>
                  <a:gd name="T6" fmla="*/ 12 w 12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8">
                    <a:moveTo>
                      <a:pt x="0" y="0"/>
                    </a:moveTo>
                    <a:lnTo>
                      <a:pt x="3" y="3"/>
                    </a:lnTo>
                    <a:lnTo>
                      <a:pt x="6" y="8"/>
                    </a:lnTo>
                    <a:lnTo>
                      <a:pt x="12" y="18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3" name="Freeform 56">
                <a:extLst>
                  <a:ext uri="{FF2B5EF4-FFF2-40B4-BE49-F238E27FC236}">
                    <a16:creationId xmlns:a16="http://schemas.microsoft.com/office/drawing/2014/main" id="{8DC863B6-1E3F-4EE6-AE6C-9503B93416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4" y="3811"/>
                <a:ext cx="10" cy="26"/>
              </a:xfrm>
              <a:custGeom>
                <a:avLst/>
                <a:gdLst>
                  <a:gd name="T0" fmla="*/ 0 w 10"/>
                  <a:gd name="T1" fmla="*/ 0 h 26"/>
                  <a:gd name="T2" fmla="*/ 2 w 10"/>
                  <a:gd name="T3" fmla="*/ 6 h 26"/>
                  <a:gd name="T4" fmla="*/ 5 w 10"/>
                  <a:gd name="T5" fmla="*/ 13 h 26"/>
                  <a:gd name="T6" fmla="*/ 10 w 10"/>
                  <a:gd name="T7" fmla="*/ 26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6">
                    <a:moveTo>
                      <a:pt x="0" y="0"/>
                    </a:moveTo>
                    <a:lnTo>
                      <a:pt x="2" y="6"/>
                    </a:lnTo>
                    <a:lnTo>
                      <a:pt x="5" y="13"/>
                    </a:lnTo>
                    <a:lnTo>
                      <a:pt x="10" y="26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4" name="Freeform 57">
                <a:extLst>
                  <a:ext uri="{FF2B5EF4-FFF2-40B4-BE49-F238E27FC236}">
                    <a16:creationId xmlns:a16="http://schemas.microsoft.com/office/drawing/2014/main" id="{0598525F-0D13-453A-982E-31746088C7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4" y="3837"/>
                <a:ext cx="12" cy="24"/>
              </a:xfrm>
              <a:custGeom>
                <a:avLst/>
                <a:gdLst>
                  <a:gd name="T0" fmla="*/ 0 w 12"/>
                  <a:gd name="T1" fmla="*/ 0 h 24"/>
                  <a:gd name="T2" fmla="*/ 6 w 12"/>
                  <a:gd name="T3" fmla="*/ 12 h 24"/>
                  <a:gd name="T4" fmla="*/ 12 w 12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4">
                    <a:moveTo>
                      <a:pt x="0" y="0"/>
                    </a:moveTo>
                    <a:lnTo>
                      <a:pt x="6" y="12"/>
                    </a:lnTo>
                    <a:lnTo>
                      <a:pt x="12" y="24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5" name="Freeform 58">
                <a:extLst>
                  <a:ext uri="{FF2B5EF4-FFF2-40B4-BE49-F238E27FC236}">
                    <a16:creationId xmlns:a16="http://schemas.microsoft.com/office/drawing/2014/main" id="{ABC433D1-C63C-468B-8B80-B02B758225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6" y="3861"/>
                <a:ext cx="10" cy="19"/>
              </a:xfrm>
              <a:custGeom>
                <a:avLst/>
                <a:gdLst>
                  <a:gd name="T0" fmla="*/ 0 w 10"/>
                  <a:gd name="T1" fmla="*/ 0 h 19"/>
                  <a:gd name="T2" fmla="*/ 6 w 10"/>
                  <a:gd name="T3" fmla="*/ 10 h 19"/>
                  <a:gd name="T4" fmla="*/ 8 w 10"/>
                  <a:gd name="T5" fmla="*/ 16 h 19"/>
                  <a:gd name="T6" fmla="*/ 10 w 10"/>
                  <a:gd name="T7" fmla="*/ 19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9">
                    <a:moveTo>
                      <a:pt x="0" y="0"/>
                    </a:moveTo>
                    <a:lnTo>
                      <a:pt x="6" y="10"/>
                    </a:lnTo>
                    <a:lnTo>
                      <a:pt x="8" y="16"/>
                    </a:lnTo>
                    <a:lnTo>
                      <a:pt x="10" y="19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6" name="Freeform 59">
                <a:extLst>
                  <a:ext uri="{FF2B5EF4-FFF2-40B4-BE49-F238E27FC236}">
                    <a16:creationId xmlns:a16="http://schemas.microsoft.com/office/drawing/2014/main" id="{5C6A8137-8A08-47E8-A85E-6C78073818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6" y="3880"/>
                <a:ext cx="11" cy="7"/>
              </a:xfrm>
              <a:custGeom>
                <a:avLst/>
                <a:gdLst>
                  <a:gd name="T0" fmla="*/ 0 w 11"/>
                  <a:gd name="T1" fmla="*/ 0 h 7"/>
                  <a:gd name="T2" fmla="*/ 5 w 11"/>
                  <a:gd name="T3" fmla="*/ 5 h 7"/>
                  <a:gd name="T4" fmla="*/ 11 w 11"/>
                  <a:gd name="T5" fmla="*/ 7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0" y="0"/>
                    </a:moveTo>
                    <a:lnTo>
                      <a:pt x="5" y="5"/>
                    </a:lnTo>
                    <a:lnTo>
                      <a:pt x="11" y="7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7" name="Freeform 60">
                <a:extLst>
                  <a:ext uri="{FF2B5EF4-FFF2-40B4-BE49-F238E27FC236}">
                    <a16:creationId xmlns:a16="http://schemas.microsoft.com/office/drawing/2014/main" id="{D0EEBA70-9F51-4C67-8AFD-9DD5F611CC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7" y="3883"/>
                <a:ext cx="11" cy="4"/>
              </a:xfrm>
              <a:custGeom>
                <a:avLst/>
                <a:gdLst>
                  <a:gd name="T0" fmla="*/ 0 w 11"/>
                  <a:gd name="T1" fmla="*/ 4 h 4"/>
                  <a:gd name="T2" fmla="*/ 5 w 11"/>
                  <a:gd name="T3" fmla="*/ 3 h 4"/>
                  <a:gd name="T4" fmla="*/ 11 w 11"/>
                  <a:gd name="T5" fmla="*/ 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4">
                    <a:moveTo>
                      <a:pt x="0" y="4"/>
                    </a:moveTo>
                    <a:lnTo>
                      <a:pt x="5" y="3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8" name="Freeform 61">
                <a:extLst>
                  <a:ext uri="{FF2B5EF4-FFF2-40B4-BE49-F238E27FC236}">
                    <a16:creationId xmlns:a16="http://schemas.microsoft.com/office/drawing/2014/main" id="{6E88800C-7C69-4C7C-8EEB-8250A57697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8" y="3867"/>
                <a:ext cx="11" cy="16"/>
              </a:xfrm>
              <a:custGeom>
                <a:avLst/>
                <a:gdLst>
                  <a:gd name="T0" fmla="*/ 0 w 11"/>
                  <a:gd name="T1" fmla="*/ 16 h 16"/>
                  <a:gd name="T2" fmla="*/ 3 w 11"/>
                  <a:gd name="T3" fmla="*/ 12 h 16"/>
                  <a:gd name="T4" fmla="*/ 6 w 11"/>
                  <a:gd name="T5" fmla="*/ 9 h 16"/>
                  <a:gd name="T6" fmla="*/ 11 w 11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6">
                    <a:moveTo>
                      <a:pt x="0" y="16"/>
                    </a:moveTo>
                    <a:lnTo>
                      <a:pt x="3" y="12"/>
                    </a:lnTo>
                    <a:lnTo>
                      <a:pt x="6" y="9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9" name="Freeform 62">
                <a:extLst>
                  <a:ext uri="{FF2B5EF4-FFF2-40B4-BE49-F238E27FC236}">
                    <a16:creationId xmlns:a16="http://schemas.microsoft.com/office/drawing/2014/main" id="{D230A579-E642-4F6D-87B1-4BAF0B34DD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9" y="3842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2 w 10"/>
                  <a:gd name="T3" fmla="*/ 19 h 25"/>
                  <a:gd name="T4" fmla="*/ 4 w 10"/>
                  <a:gd name="T5" fmla="*/ 13 h 25"/>
                  <a:gd name="T6" fmla="*/ 10 w 10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2" y="19"/>
                    </a:lnTo>
                    <a:lnTo>
                      <a:pt x="4" y="1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0" name="Freeform 63">
                <a:extLst>
                  <a:ext uri="{FF2B5EF4-FFF2-40B4-BE49-F238E27FC236}">
                    <a16:creationId xmlns:a16="http://schemas.microsoft.com/office/drawing/2014/main" id="{2A2742FE-0557-416D-8D53-E8FC9EC486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9" y="3817"/>
                <a:ext cx="12" cy="25"/>
              </a:xfrm>
              <a:custGeom>
                <a:avLst/>
                <a:gdLst>
                  <a:gd name="T0" fmla="*/ 0 w 12"/>
                  <a:gd name="T1" fmla="*/ 25 h 25"/>
                  <a:gd name="T2" fmla="*/ 6 w 12"/>
                  <a:gd name="T3" fmla="*/ 13 h 25"/>
                  <a:gd name="T4" fmla="*/ 12 w 12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25"/>
                    </a:move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1" name="Freeform 64">
                <a:extLst>
                  <a:ext uri="{FF2B5EF4-FFF2-40B4-BE49-F238E27FC236}">
                    <a16:creationId xmlns:a16="http://schemas.microsoft.com/office/drawing/2014/main" id="{179ED6CC-3AEE-46F7-B2F9-5013931046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1" y="3796"/>
                <a:ext cx="10" cy="21"/>
              </a:xfrm>
              <a:custGeom>
                <a:avLst/>
                <a:gdLst>
                  <a:gd name="T0" fmla="*/ 0 w 10"/>
                  <a:gd name="T1" fmla="*/ 21 h 21"/>
                  <a:gd name="T2" fmla="*/ 5 w 10"/>
                  <a:gd name="T3" fmla="*/ 10 h 21"/>
                  <a:gd name="T4" fmla="*/ 8 w 10"/>
                  <a:gd name="T5" fmla="*/ 5 h 21"/>
                  <a:gd name="T6" fmla="*/ 10 w 10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1">
                    <a:moveTo>
                      <a:pt x="0" y="21"/>
                    </a:moveTo>
                    <a:lnTo>
                      <a:pt x="5" y="10"/>
                    </a:lnTo>
                    <a:lnTo>
                      <a:pt x="8" y="5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2" name="Freeform 65">
                <a:extLst>
                  <a:ext uri="{FF2B5EF4-FFF2-40B4-BE49-F238E27FC236}">
                    <a16:creationId xmlns:a16="http://schemas.microsoft.com/office/drawing/2014/main" id="{FED259C5-FAB3-4D5F-B92F-AB6DAD5A07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1" y="3785"/>
                <a:ext cx="10" cy="11"/>
              </a:xfrm>
              <a:custGeom>
                <a:avLst/>
                <a:gdLst>
                  <a:gd name="T0" fmla="*/ 0 w 10"/>
                  <a:gd name="T1" fmla="*/ 11 h 11"/>
                  <a:gd name="T2" fmla="*/ 5 w 10"/>
                  <a:gd name="T3" fmla="*/ 4 h 11"/>
                  <a:gd name="T4" fmla="*/ 8 w 10"/>
                  <a:gd name="T5" fmla="*/ 2 h 11"/>
                  <a:gd name="T6" fmla="*/ 10 w 10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5" y="4"/>
                    </a:lnTo>
                    <a:lnTo>
                      <a:pt x="8" y="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3" name="Freeform 66">
                <a:extLst>
                  <a:ext uri="{FF2B5EF4-FFF2-40B4-BE49-F238E27FC236}">
                    <a16:creationId xmlns:a16="http://schemas.microsoft.com/office/drawing/2014/main" id="{4AAE2696-FD5F-4575-A47C-315E1EDE4C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1" y="3784"/>
                <a:ext cx="12" cy="2"/>
              </a:xfrm>
              <a:custGeom>
                <a:avLst/>
                <a:gdLst>
                  <a:gd name="T0" fmla="*/ 0 w 12"/>
                  <a:gd name="T1" fmla="*/ 1 h 2"/>
                  <a:gd name="T2" fmla="*/ 6 w 12"/>
                  <a:gd name="T3" fmla="*/ 0 h 2"/>
                  <a:gd name="T4" fmla="*/ 12 w 12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">
                    <a:moveTo>
                      <a:pt x="0" y="1"/>
                    </a:moveTo>
                    <a:lnTo>
                      <a:pt x="6" y="0"/>
                    </a:lnTo>
                    <a:lnTo>
                      <a:pt x="12" y="2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4" name="Freeform 67">
                <a:extLst>
                  <a:ext uri="{FF2B5EF4-FFF2-40B4-BE49-F238E27FC236}">
                    <a16:creationId xmlns:a16="http://schemas.microsoft.com/office/drawing/2014/main" id="{7E642EFB-E041-496F-B44F-8669D70B0E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3786"/>
                <a:ext cx="10" cy="14"/>
              </a:xfrm>
              <a:custGeom>
                <a:avLst/>
                <a:gdLst>
                  <a:gd name="T0" fmla="*/ 0 w 10"/>
                  <a:gd name="T1" fmla="*/ 0 h 14"/>
                  <a:gd name="T2" fmla="*/ 2 w 10"/>
                  <a:gd name="T3" fmla="*/ 2 h 14"/>
                  <a:gd name="T4" fmla="*/ 5 w 10"/>
                  <a:gd name="T5" fmla="*/ 6 h 14"/>
                  <a:gd name="T6" fmla="*/ 10 w 10"/>
                  <a:gd name="T7" fmla="*/ 14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0"/>
                    </a:moveTo>
                    <a:lnTo>
                      <a:pt x="2" y="2"/>
                    </a:lnTo>
                    <a:lnTo>
                      <a:pt x="5" y="6"/>
                    </a:lnTo>
                    <a:lnTo>
                      <a:pt x="10" y="14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5" name="Freeform 68">
                <a:extLst>
                  <a:ext uri="{FF2B5EF4-FFF2-40B4-BE49-F238E27FC236}">
                    <a16:creationId xmlns:a16="http://schemas.microsoft.com/office/drawing/2014/main" id="{D588E541-B8F0-4813-BE39-B13B03431F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3" y="3800"/>
                <a:ext cx="12" cy="22"/>
              </a:xfrm>
              <a:custGeom>
                <a:avLst/>
                <a:gdLst>
                  <a:gd name="T0" fmla="*/ 0 w 12"/>
                  <a:gd name="T1" fmla="*/ 0 h 22"/>
                  <a:gd name="T2" fmla="*/ 6 w 12"/>
                  <a:gd name="T3" fmla="*/ 10 h 22"/>
                  <a:gd name="T4" fmla="*/ 12 w 12"/>
                  <a:gd name="T5" fmla="*/ 22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2">
                    <a:moveTo>
                      <a:pt x="0" y="0"/>
                    </a:moveTo>
                    <a:lnTo>
                      <a:pt x="6" y="10"/>
                    </a:lnTo>
                    <a:lnTo>
                      <a:pt x="12" y="22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6" name="Freeform 69">
                <a:extLst>
                  <a:ext uri="{FF2B5EF4-FFF2-40B4-BE49-F238E27FC236}">
                    <a16:creationId xmlns:a16="http://schemas.microsoft.com/office/drawing/2014/main" id="{882235AE-23ED-4B37-AAB5-921919A759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5" y="3822"/>
                <a:ext cx="10" cy="26"/>
              </a:xfrm>
              <a:custGeom>
                <a:avLst/>
                <a:gdLst>
                  <a:gd name="T0" fmla="*/ 0 w 10"/>
                  <a:gd name="T1" fmla="*/ 0 h 26"/>
                  <a:gd name="T2" fmla="*/ 6 w 10"/>
                  <a:gd name="T3" fmla="*/ 12 h 26"/>
                  <a:gd name="T4" fmla="*/ 10 w 10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6">
                    <a:moveTo>
                      <a:pt x="0" y="0"/>
                    </a:moveTo>
                    <a:lnTo>
                      <a:pt x="6" y="12"/>
                    </a:lnTo>
                    <a:lnTo>
                      <a:pt x="10" y="26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7" name="Freeform 70">
                <a:extLst>
                  <a:ext uri="{FF2B5EF4-FFF2-40B4-BE49-F238E27FC236}">
                    <a16:creationId xmlns:a16="http://schemas.microsoft.com/office/drawing/2014/main" id="{7D7856BC-1105-4EF3-BD99-818723439B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5" y="3848"/>
                <a:ext cx="11" cy="22"/>
              </a:xfrm>
              <a:custGeom>
                <a:avLst/>
                <a:gdLst>
                  <a:gd name="T0" fmla="*/ 0 w 11"/>
                  <a:gd name="T1" fmla="*/ 0 h 22"/>
                  <a:gd name="T2" fmla="*/ 5 w 11"/>
                  <a:gd name="T3" fmla="*/ 12 h 22"/>
                  <a:gd name="T4" fmla="*/ 11 w 11"/>
                  <a:gd name="T5" fmla="*/ 22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2">
                    <a:moveTo>
                      <a:pt x="0" y="0"/>
                    </a:moveTo>
                    <a:lnTo>
                      <a:pt x="5" y="12"/>
                    </a:lnTo>
                    <a:lnTo>
                      <a:pt x="11" y="22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8" name="Freeform 71">
                <a:extLst>
                  <a:ext uri="{FF2B5EF4-FFF2-40B4-BE49-F238E27FC236}">
                    <a16:creationId xmlns:a16="http://schemas.microsoft.com/office/drawing/2014/main" id="{CFAAE11C-ACBF-43FB-BEDF-E18021F289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6" y="3870"/>
                <a:ext cx="11" cy="15"/>
              </a:xfrm>
              <a:custGeom>
                <a:avLst/>
                <a:gdLst>
                  <a:gd name="T0" fmla="*/ 0 w 11"/>
                  <a:gd name="T1" fmla="*/ 0 h 15"/>
                  <a:gd name="T2" fmla="*/ 5 w 11"/>
                  <a:gd name="T3" fmla="*/ 9 h 15"/>
                  <a:gd name="T4" fmla="*/ 9 w 11"/>
                  <a:gd name="T5" fmla="*/ 13 h 15"/>
                  <a:gd name="T6" fmla="*/ 11 w 11"/>
                  <a:gd name="T7" fmla="*/ 15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5">
                    <a:moveTo>
                      <a:pt x="0" y="0"/>
                    </a:moveTo>
                    <a:lnTo>
                      <a:pt x="5" y="9"/>
                    </a:lnTo>
                    <a:lnTo>
                      <a:pt x="9" y="13"/>
                    </a:lnTo>
                    <a:lnTo>
                      <a:pt x="11" y="15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9" name="Freeform 72">
                <a:extLst>
                  <a:ext uri="{FF2B5EF4-FFF2-40B4-BE49-F238E27FC236}">
                    <a16:creationId xmlns:a16="http://schemas.microsoft.com/office/drawing/2014/main" id="{8CD5E170-C984-4E68-8459-75F548D54D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7" y="3885"/>
                <a:ext cx="11" cy="2"/>
              </a:xfrm>
              <a:custGeom>
                <a:avLst/>
                <a:gdLst>
                  <a:gd name="T0" fmla="*/ 0 w 11"/>
                  <a:gd name="T1" fmla="*/ 0 h 2"/>
                  <a:gd name="T2" fmla="*/ 6 w 11"/>
                  <a:gd name="T3" fmla="*/ 2 h 2"/>
                  <a:gd name="T4" fmla="*/ 11 w 11"/>
                  <a:gd name="T5" fmla="*/ 2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">
                    <a:moveTo>
                      <a:pt x="0" y="0"/>
                    </a:moveTo>
                    <a:lnTo>
                      <a:pt x="6" y="2"/>
                    </a:lnTo>
                    <a:lnTo>
                      <a:pt x="11" y="2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0" name="Freeform 73">
                <a:extLst>
                  <a:ext uri="{FF2B5EF4-FFF2-40B4-BE49-F238E27FC236}">
                    <a16:creationId xmlns:a16="http://schemas.microsoft.com/office/drawing/2014/main" id="{BD858314-011A-451A-A1CD-3DC055F639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8" y="3877"/>
                <a:ext cx="10" cy="10"/>
              </a:xfrm>
              <a:custGeom>
                <a:avLst/>
                <a:gdLst>
                  <a:gd name="T0" fmla="*/ 0 w 10"/>
                  <a:gd name="T1" fmla="*/ 10 h 10"/>
                  <a:gd name="T2" fmla="*/ 2 w 10"/>
                  <a:gd name="T3" fmla="*/ 9 h 10"/>
                  <a:gd name="T4" fmla="*/ 4 w 10"/>
                  <a:gd name="T5" fmla="*/ 7 h 10"/>
                  <a:gd name="T6" fmla="*/ 10 w 10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2" y="9"/>
                    </a:lnTo>
                    <a:lnTo>
                      <a:pt x="4" y="7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1" name="Freeform 74">
                <a:extLst>
                  <a:ext uri="{FF2B5EF4-FFF2-40B4-BE49-F238E27FC236}">
                    <a16:creationId xmlns:a16="http://schemas.microsoft.com/office/drawing/2014/main" id="{8F3C1E8E-5E60-40D9-9726-06A3662D63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8" y="3857"/>
                <a:ext cx="12" cy="20"/>
              </a:xfrm>
              <a:custGeom>
                <a:avLst/>
                <a:gdLst>
                  <a:gd name="T0" fmla="*/ 0 w 12"/>
                  <a:gd name="T1" fmla="*/ 20 h 20"/>
                  <a:gd name="T2" fmla="*/ 6 w 12"/>
                  <a:gd name="T3" fmla="*/ 11 h 20"/>
                  <a:gd name="T4" fmla="*/ 12 w 12"/>
                  <a:gd name="T5" fmla="*/ 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0">
                    <a:moveTo>
                      <a:pt x="0" y="20"/>
                    </a:moveTo>
                    <a:lnTo>
                      <a:pt x="6" y="11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2" name="Freeform 75">
                <a:extLst>
                  <a:ext uri="{FF2B5EF4-FFF2-40B4-BE49-F238E27FC236}">
                    <a16:creationId xmlns:a16="http://schemas.microsoft.com/office/drawing/2014/main" id="{48B96504-05B9-4CD6-A7EF-04ECE3773C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0" y="3832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5 w 10"/>
                  <a:gd name="T3" fmla="*/ 13 h 25"/>
                  <a:gd name="T4" fmla="*/ 10 w 10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5" y="1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3" name="Freeform 76">
                <a:extLst>
                  <a:ext uri="{FF2B5EF4-FFF2-40B4-BE49-F238E27FC236}">
                    <a16:creationId xmlns:a16="http://schemas.microsoft.com/office/drawing/2014/main" id="{EFA8733E-6565-44B2-948C-F8101BD2D7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0" y="3808"/>
                <a:ext cx="10" cy="24"/>
              </a:xfrm>
              <a:custGeom>
                <a:avLst/>
                <a:gdLst>
                  <a:gd name="T0" fmla="*/ 0 w 10"/>
                  <a:gd name="T1" fmla="*/ 24 h 24"/>
                  <a:gd name="T2" fmla="*/ 5 w 10"/>
                  <a:gd name="T3" fmla="*/ 11 h 24"/>
                  <a:gd name="T4" fmla="*/ 10 w 10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24"/>
                    </a:moveTo>
                    <a:lnTo>
                      <a:pt x="5" y="11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4" name="Freeform 77">
                <a:extLst>
                  <a:ext uri="{FF2B5EF4-FFF2-40B4-BE49-F238E27FC236}">
                    <a16:creationId xmlns:a16="http://schemas.microsoft.com/office/drawing/2014/main" id="{ECB5B38B-5D68-4EBF-BD42-C67B7417C1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0" y="3791"/>
                <a:ext cx="12" cy="17"/>
              </a:xfrm>
              <a:custGeom>
                <a:avLst/>
                <a:gdLst>
                  <a:gd name="T0" fmla="*/ 0 w 12"/>
                  <a:gd name="T1" fmla="*/ 17 h 17"/>
                  <a:gd name="T2" fmla="*/ 6 w 12"/>
                  <a:gd name="T3" fmla="*/ 6 h 17"/>
                  <a:gd name="T4" fmla="*/ 10 w 12"/>
                  <a:gd name="T5" fmla="*/ 3 h 17"/>
                  <a:gd name="T6" fmla="*/ 12 w 12"/>
                  <a:gd name="T7" fmla="*/ 0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7">
                    <a:moveTo>
                      <a:pt x="0" y="17"/>
                    </a:moveTo>
                    <a:lnTo>
                      <a:pt x="6" y="6"/>
                    </a:lnTo>
                    <a:lnTo>
                      <a:pt x="10" y="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5" name="Freeform 78">
                <a:extLst>
                  <a:ext uri="{FF2B5EF4-FFF2-40B4-BE49-F238E27FC236}">
                    <a16:creationId xmlns:a16="http://schemas.microsoft.com/office/drawing/2014/main" id="{6C087CC3-5AA2-4847-9AC3-715E622A2F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2" y="3785"/>
                <a:ext cx="10" cy="6"/>
              </a:xfrm>
              <a:custGeom>
                <a:avLst/>
                <a:gdLst>
                  <a:gd name="T0" fmla="*/ 0 w 10"/>
                  <a:gd name="T1" fmla="*/ 6 h 6"/>
                  <a:gd name="T2" fmla="*/ 5 w 10"/>
                  <a:gd name="T3" fmla="*/ 1 h 6"/>
                  <a:gd name="T4" fmla="*/ 10 w 10"/>
                  <a:gd name="T5" fmla="*/ 0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6">
                    <a:moveTo>
                      <a:pt x="0" y="6"/>
                    </a:moveTo>
                    <a:lnTo>
                      <a:pt x="5" y="1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6" name="Freeform 79">
                <a:extLst>
                  <a:ext uri="{FF2B5EF4-FFF2-40B4-BE49-F238E27FC236}">
                    <a16:creationId xmlns:a16="http://schemas.microsoft.com/office/drawing/2014/main" id="{9FBF0B1A-6643-4694-96DE-36F78B1BD7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2" y="3785"/>
                <a:ext cx="12" cy="6"/>
              </a:xfrm>
              <a:custGeom>
                <a:avLst/>
                <a:gdLst>
                  <a:gd name="T0" fmla="*/ 0 w 12"/>
                  <a:gd name="T1" fmla="*/ 0 h 6"/>
                  <a:gd name="T2" fmla="*/ 6 w 12"/>
                  <a:gd name="T3" fmla="*/ 1 h 6"/>
                  <a:gd name="T4" fmla="*/ 12 w 12"/>
                  <a:gd name="T5" fmla="*/ 6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6">
                    <a:moveTo>
                      <a:pt x="0" y="0"/>
                    </a:moveTo>
                    <a:lnTo>
                      <a:pt x="6" y="1"/>
                    </a:lnTo>
                    <a:lnTo>
                      <a:pt x="12" y="6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7" name="Freeform 80">
                <a:extLst>
                  <a:ext uri="{FF2B5EF4-FFF2-40B4-BE49-F238E27FC236}">
                    <a16:creationId xmlns:a16="http://schemas.microsoft.com/office/drawing/2014/main" id="{8F52914A-36EB-4229-89E0-3CB5EE7E03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4" y="3791"/>
                <a:ext cx="10" cy="18"/>
              </a:xfrm>
              <a:custGeom>
                <a:avLst/>
                <a:gdLst>
                  <a:gd name="T0" fmla="*/ 0 w 10"/>
                  <a:gd name="T1" fmla="*/ 0 h 18"/>
                  <a:gd name="T2" fmla="*/ 2 w 10"/>
                  <a:gd name="T3" fmla="*/ 3 h 18"/>
                  <a:gd name="T4" fmla="*/ 6 w 10"/>
                  <a:gd name="T5" fmla="*/ 8 h 18"/>
                  <a:gd name="T6" fmla="*/ 10 w 10"/>
                  <a:gd name="T7" fmla="*/ 18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8">
                    <a:moveTo>
                      <a:pt x="0" y="0"/>
                    </a:moveTo>
                    <a:lnTo>
                      <a:pt x="2" y="3"/>
                    </a:lnTo>
                    <a:lnTo>
                      <a:pt x="6" y="8"/>
                    </a:lnTo>
                    <a:lnTo>
                      <a:pt x="10" y="18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8" name="Freeform 81">
                <a:extLst>
                  <a:ext uri="{FF2B5EF4-FFF2-40B4-BE49-F238E27FC236}">
                    <a16:creationId xmlns:a16="http://schemas.microsoft.com/office/drawing/2014/main" id="{D1C28B9B-FA9C-46E4-A6F3-F03B395ADE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4" y="3809"/>
                <a:ext cx="11" cy="24"/>
              </a:xfrm>
              <a:custGeom>
                <a:avLst/>
                <a:gdLst>
                  <a:gd name="T0" fmla="*/ 0 w 11"/>
                  <a:gd name="T1" fmla="*/ 0 h 24"/>
                  <a:gd name="T2" fmla="*/ 5 w 11"/>
                  <a:gd name="T3" fmla="*/ 12 h 24"/>
                  <a:gd name="T4" fmla="*/ 11 w 11"/>
                  <a:gd name="T5" fmla="*/ 24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4">
                    <a:moveTo>
                      <a:pt x="0" y="0"/>
                    </a:moveTo>
                    <a:lnTo>
                      <a:pt x="5" y="12"/>
                    </a:lnTo>
                    <a:lnTo>
                      <a:pt x="11" y="24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9" name="Freeform 82">
                <a:extLst>
                  <a:ext uri="{FF2B5EF4-FFF2-40B4-BE49-F238E27FC236}">
                    <a16:creationId xmlns:a16="http://schemas.microsoft.com/office/drawing/2014/main" id="{8EDA184E-6AB5-40D4-83DA-233DC73A26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" y="3833"/>
                <a:ext cx="11" cy="26"/>
              </a:xfrm>
              <a:custGeom>
                <a:avLst/>
                <a:gdLst>
                  <a:gd name="T0" fmla="*/ 0 w 11"/>
                  <a:gd name="T1" fmla="*/ 0 h 26"/>
                  <a:gd name="T2" fmla="*/ 5 w 11"/>
                  <a:gd name="T3" fmla="*/ 13 h 26"/>
                  <a:gd name="T4" fmla="*/ 11 w 11"/>
                  <a:gd name="T5" fmla="*/ 26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6">
                    <a:moveTo>
                      <a:pt x="0" y="0"/>
                    </a:moveTo>
                    <a:lnTo>
                      <a:pt x="5" y="13"/>
                    </a:lnTo>
                    <a:lnTo>
                      <a:pt x="11" y="26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0" name="Freeform 83">
                <a:extLst>
                  <a:ext uri="{FF2B5EF4-FFF2-40B4-BE49-F238E27FC236}">
                    <a16:creationId xmlns:a16="http://schemas.microsoft.com/office/drawing/2014/main" id="{ECDF104B-34E4-47B1-AA9A-80CF455AF9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6" y="3859"/>
                <a:ext cx="11" cy="19"/>
              </a:xfrm>
              <a:custGeom>
                <a:avLst/>
                <a:gdLst>
                  <a:gd name="T0" fmla="*/ 0 w 11"/>
                  <a:gd name="T1" fmla="*/ 0 h 19"/>
                  <a:gd name="T2" fmla="*/ 6 w 11"/>
                  <a:gd name="T3" fmla="*/ 10 h 19"/>
                  <a:gd name="T4" fmla="*/ 8 w 11"/>
                  <a:gd name="T5" fmla="*/ 16 h 19"/>
                  <a:gd name="T6" fmla="*/ 11 w 11"/>
                  <a:gd name="T7" fmla="*/ 19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9">
                    <a:moveTo>
                      <a:pt x="0" y="0"/>
                    </a:moveTo>
                    <a:lnTo>
                      <a:pt x="6" y="10"/>
                    </a:lnTo>
                    <a:lnTo>
                      <a:pt x="8" y="16"/>
                    </a:lnTo>
                    <a:lnTo>
                      <a:pt x="11" y="19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1" name="Freeform 84">
                <a:extLst>
                  <a:ext uri="{FF2B5EF4-FFF2-40B4-BE49-F238E27FC236}">
                    <a16:creationId xmlns:a16="http://schemas.microsoft.com/office/drawing/2014/main" id="{10648F68-8570-40AD-8002-87C4003FB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7" y="3878"/>
                <a:ext cx="10" cy="9"/>
              </a:xfrm>
              <a:custGeom>
                <a:avLst/>
                <a:gdLst>
                  <a:gd name="T0" fmla="*/ 0 w 10"/>
                  <a:gd name="T1" fmla="*/ 0 h 9"/>
                  <a:gd name="T2" fmla="*/ 4 w 10"/>
                  <a:gd name="T3" fmla="*/ 6 h 9"/>
                  <a:gd name="T4" fmla="*/ 8 w 10"/>
                  <a:gd name="T5" fmla="*/ 8 h 9"/>
                  <a:gd name="T6" fmla="*/ 10 w 10"/>
                  <a:gd name="T7" fmla="*/ 9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9">
                    <a:moveTo>
                      <a:pt x="0" y="0"/>
                    </a:moveTo>
                    <a:lnTo>
                      <a:pt x="4" y="6"/>
                    </a:lnTo>
                    <a:lnTo>
                      <a:pt x="8" y="8"/>
                    </a:lnTo>
                    <a:lnTo>
                      <a:pt x="10" y="9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2" name="Freeform 85">
                <a:extLst>
                  <a:ext uri="{FF2B5EF4-FFF2-40B4-BE49-F238E27FC236}">
                    <a16:creationId xmlns:a16="http://schemas.microsoft.com/office/drawing/2014/main" id="{77359774-BCD9-4BAD-8E46-B77CD59BCF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7" y="3884"/>
                <a:ext cx="12" cy="3"/>
              </a:xfrm>
              <a:custGeom>
                <a:avLst/>
                <a:gdLst>
                  <a:gd name="T0" fmla="*/ 0 w 12"/>
                  <a:gd name="T1" fmla="*/ 3 h 3"/>
                  <a:gd name="T2" fmla="*/ 6 w 12"/>
                  <a:gd name="T3" fmla="*/ 3 h 3"/>
                  <a:gd name="T4" fmla="*/ 12 w 12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3">
                    <a:moveTo>
                      <a:pt x="0" y="3"/>
                    </a:moveTo>
                    <a:lnTo>
                      <a:pt x="6" y="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3" name="Freeform 86">
                <a:extLst>
                  <a:ext uri="{FF2B5EF4-FFF2-40B4-BE49-F238E27FC236}">
                    <a16:creationId xmlns:a16="http://schemas.microsoft.com/office/drawing/2014/main" id="{0CDF50A6-0424-4781-B2E4-A1500CEE2B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" y="3869"/>
                <a:ext cx="10" cy="15"/>
              </a:xfrm>
              <a:custGeom>
                <a:avLst/>
                <a:gdLst>
                  <a:gd name="T0" fmla="*/ 0 w 10"/>
                  <a:gd name="T1" fmla="*/ 15 h 15"/>
                  <a:gd name="T2" fmla="*/ 2 w 10"/>
                  <a:gd name="T3" fmla="*/ 13 h 15"/>
                  <a:gd name="T4" fmla="*/ 4 w 10"/>
                  <a:gd name="T5" fmla="*/ 9 h 15"/>
                  <a:gd name="T6" fmla="*/ 10 w 10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15"/>
                    </a:moveTo>
                    <a:lnTo>
                      <a:pt x="2" y="13"/>
                    </a:lnTo>
                    <a:lnTo>
                      <a:pt x="4" y="9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4" name="Freeform 87">
                <a:extLst>
                  <a:ext uri="{FF2B5EF4-FFF2-40B4-BE49-F238E27FC236}">
                    <a16:creationId xmlns:a16="http://schemas.microsoft.com/office/drawing/2014/main" id="{EF43A403-D02E-44C0-B6CC-92B1DCCB17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9" y="3846"/>
                <a:ext cx="12" cy="23"/>
              </a:xfrm>
              <a:custGeom>
                <a:avLst/>
                <a:gdLst>
                  <a:gd name="T0" fmla="*/ 0 w 12"/>
                  <a:gd name="T1" fmla="*/ 23 h 23"/>
                  <a:gd name="T2" fmla="*/ 6 w 12"/>
                  <a:gd name="T3" fmla="*/ 13 h 23"/>
                  <a:gd name="T4" fmla="*/ 12 w 12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3">
                    <a:moveTo>
                      <a:pt x="0" y="23"/>
                    </a:move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5" name="Freeform 88">
                <a:extLst>
                  <a:ext uri="{FF2B5EF4-FFF2-40B4-BE49-F238E27FC236}">
                    <a16:creationId xmlns:a16="http://schemas.microsoft.com/office/drawing/2014/main" id="{87958B3F-E89A-4205-B267-EE31AB9D5C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" y="3821"/>
                <a:ext cx="10" cy="25"/>
              </a:xfrm>
              <a:custGeom>
                <a:avLst/>
                <a:gdLst>
                  <a:gd name="T0" fmla="*/ 0 w 10"/>
                  <a:gd name="T1" fmla="*/ 25 h 25"/>
                  <a:gd name="T2" fmla="*/ 5 w 10"/>
                  <a:gd name="T3" fmla="*/ 12 h 25"/>
                  <a:gd name="T4" fmla="*/ 10 w 10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5">
                    <a:moveTo>
                      <a:pt x="0" y="25"/>
                    </a:moveTo>
                    <a:lnTo>
                      <a:pt x="5" y="1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6" name="Freeform 89">
                <a:extLst>
                  <a:ext uri="{FF2B5EF4-FFF2-40B4-BE49-F238E27FC236}">
                    <a16:creationId xmlns:a16="http://schemas.microsoft.com/office/drawing/2014/main" id="{FC107B70-B434-4E0B-9DC3-0677E2B522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1" y="3799"/>
                <a:ext cx="10" cy="22"/>
              </a:xfrm>
              <a:custGeom>
                <a:avLst/>
                <a:gdLst>
                  <a:gd name="T0" fmla="*/ 0 w 10"/>
                  <a:gd name="T1" fmla="*/ 22 h 22"/>
                  <a:gd name="T2" fmla="*/ 5 w 10"/>
                  <a:gd name="T3" fmla="*/ 10 h 22"/>
                  <a:gd name="T4" fmla="*/ 8 w 10"/>
                  <a:gd name="T5" fmla="*/ 4 h 22"/>
                  <a:gd name="T6" fmla="*/ 10 w 10"/>
                  <a:gd name="T7" fmla="*/ 0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2">
                    <a:moveTo>
                      <a:pt x="0" y="22"/>
                    </a:moveTo>
                    <a:lnTo>
                      <a:pt x="5" y="10"/>
                    </a:lnTo>
                    <a:lnTo>
                      <a:pt x="8" y="4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7" name="Freeform 90">
                <a:extLst>
                  <a:ext uri="{FF2B5EF4-FFF2-40B4-BE49-F238E27FC236}">
                    <a16:creationId xmlns:a16="http://schemas.microsoft.com/office/drawing/2014/main" id="{F9027592-8815-41B5-9335-92409C7411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1" y="3786"/>
                <a:ext cx="12" cy="13"/>
              </a:xfrm>
              <a:custGeom>
                <a:avLst/>
                <a:gdLst>
                  <a:gd name="T0" fmla="*/ 0 w 12"/>
                  <a:gd name="T1" fmla="*/ 13 h 13"/>
                  <a:gd name="T2" fmla="*/ 6 w 12"/>
                  <a:gd name="T3" fmla="*/ 5 h 13"/>
                  <a:gd name="T4" fmla="*/ 10 w 12"/>
                  <a:gd name="T5" fmla="*/ 2 h 13"/>
                  <a:gd name="T6" fmla="*/ 12 w 12"/>
                  <a:gd name="T7" fmla="*/ 0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3">
                    <a:moveTo>
                      <a:pt x="0" y="13"/>
                    </a:moveTo>
                    <a:lnTo>
                      <a:pt x="6" y="5"/>
                    </a:lnTo>
                    <a:lnTo>
                      <a:pt x="10" y="2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8" name="Freeform 91">
                <a:extLst>
                  <a:ext uri="{FF2B5EF4-FFF2-40B4-BE49-F238E27FC236}">
                    <a16:creationId xmlns:a16="http://schemas.microsoft.com/office/drawing/2014/main" id="{725A0101-759A-461C-86E4-DC320DD943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3785"/>
                <a:ext cx="10" cy="1"/>
              </a:xfrm>
              <a:custGeom>
                <a:avLst/>
                <a:gdLst>
                  <a:gd name="T0" fmla="*/ 0 w 10"/>
                  <a:gd name="T1" fmla="*/ 1 h 1"/>
                  <a:gd name="T2" fmla="*/ 6 w 10"/>
                  <a:gd name="T3" fmla="*/ 0 h 1"/>
                  <a:gd name="T4" fmla="*/ 10 w 10"/>
                  <a:gd name="T5" fmla="*/ 1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">
                    <a:moveTo>
                      <a:pt x="0" y="1"/>
                    </a:moveTo>
                    <a:lnTo>
                      <a:pt x="6" y="0"/>
                    </a:lnTo>
                    <a:lnTo>
                      <a:pt x="10" y="1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9" name="Freeform 92">
                <a:extLst>
                  <a:ext uri="{FF2B5EF4-FFF2-40B4-BE49-F238E27FC236}">
                    <a16:creationId xmlns:a16="http://schemas.microsoft.com/office/drawing/2014/main" id="{FB611940-8F14-4B41-92AC-089AB1F6D2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3" y="3786"/>
                <a:ext cx="11" cy="11"/>
              </a:xfrm>
              <a:custGeom>
                <a:avLst/>
                <a:gdLst>
                  <a:gd name="T0" fmla="*/ 0 w 11"/>
                  <a:gd name="T1" fmla="*/ 0 h 11"/>
                  <a:gd name="T2" fmla="*/ 3 w 11"/>
                  <a:gd name="T3" fmla="*/ 2 h 11"/>
                  <a:gd name="T4" fmla="*/ 5 w 11"/>
                  <a:gd name="T5" fmla="*/ 5 h 11"/>
                  <a:gd name="T6" fmla="*/ 11 w 11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1">
                    <a:moveTo>
                      <a:pt x="0" y="0"/>
                    </a:moveTo>
                    <a:lnTo>
                      <a:pt x="3" y="2"/>
                    </a:lnTo>
                    <a:lnTo>
                      <a:pt x="5" y="5"/>
                    </a:lnTo>
                    <a:lnTo>
                      <a:pt x="11" y="11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0" name="Freeform 93">
                <a:extLst>
                  <a:ext uri="{FF2B5EF4-FFF2-40B4-BE49-F238E27FC236}">
                    <a16:creationId xmlns:a16="http://schemas.microsoft.com/office/drawing/2014/main" id="{A534CAE0-A717-4071-9A34-47635D556C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4" y="3797"/>
                <a:ext cx="11" cy="21"/>
              </a:xfrm>
              <a:custGeom>
                <a:avLst/>
                <a:gdLst>
                  <a:gd name="T0" fmla="*/ 0 w 11"/>
                  <a:gd name="T1" fmla="*/ 0 h 21"/>
                  <a:gd name="T2" fmla="*/ 5 w 11"/>
                  <a:gd name="T3" fmla="*/ 10 h 21"/>
                  <a:gd name="T4" fmla="*/ 11 w 11"/>
                  <a:gd name="T5" fmla="*/ 21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1">
                    <a:moveTo>
                      <a:pt x="0" y="0"/>
                    </a:moveTo>
                    <a:lnTo>
                      <a:pt x="5" y="10"/>
                    </a:lnTo>
                    <a:lnTo>
                      <a:pt x="11" y="21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1" name="Freeform 94">
                <a:extLst>
                  <a:ext uri="{FF2B5EF4-FFF2-40B4-BE49-F238E27FC236}">
                    <a16:creationId xmlns:a16="http://schemas.microsoft.com/office/drawing/2014/main" id="{79E56CA7-A4E7-4125-B399-F5B590CC3E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5" y="3818"/>
                <a:ext cx="11" cy="27"/>
              </a:xfrm>
              <a:custGeom>
                <a:avLst/>
                <a:gdLst>
                  <a:gd name="T0" fmla="*/ 0 w 11"/>
                  <a:gd name="T1" fmla="*/ 0 h 27"/>
                  <a:gd name="T2" fmla="*/ 3 w 11"/>
                  <a:gd name="T3" fmla="*/ 6 h 27"/>
                  <a:gd name="T4" fmla="*/ 6 w 11"/>
                  <a:gd name="T5" fmla="*/ 13 h 27"/>
                  <a:gd name="T6" fmla="*/ 11 w 11"/>
                  <a:gd name="T7" fmla="*/ 27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27">
                    <a:moveTo>
                      <a:pt x="0" y="0"/>
                    </a:moveTo>
                    <a:lnTo>
                      <a:pt x="3" y="6"/>
                    </a:lnTo>
                    <a:lnTo>
                      <a:pt x="6" y="13"/>
                    </a:lnTo>
                    <a:lnTo>
                      <a:pt x="11" y="27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2" name="Freeform 95">
                <a:extLst>
                  <a:ext uri="{FF2B5EF4-FFF2-40B4-BE49-F238E27FC236}">
                    <a16:creationId xmlns:a16="http://schemas.microsoft.com/office/drawing/2014/main" id="{54AB925E-FFA7-49D0-BD7C-560BE587B4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6" y="3845"/>
                <a:ext cx="10" cy="23"/>
              </a:xfrm>
              <a:custGeom>
                <a:avLst/>
                <a:gdLst>
                  <a:gd name="T0" fmla="*/ 0 w 10"/>
                  <a:gd name="T1" fmla="*/ 0 h 23"/>
                  <a:gd name="T2" fmla="*/ 4 w 10"/>
                  <a:gd name="T3" fmla="*/ 12 h 23"/>
                  <a:gd name="T4" fmla="*/ 10 w 10"/>
                  <a:gd name="T5" fmla="*/ 23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lnTo>
                      <a:pt x="4" y="12"/>
                    </a:lnTo>
                    <a:lnTo>
                      <a:pt x="10" y="23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3" name="Freeform 96">
                <a:extLst>
                  <a:ext uri="{FF2B5EF4-FFF2-40B4-BE49-F238E27FC236}">
                    <a16:creationId xmlns:a16="http://schemas.microsoft.com/office/drawing/2014/main" id="{D1B032F0-72E5-4C86-89E9-39CD900A8D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3868"/>
                <a:ext cx="12" cy="16"/>
              </a:xfrm>
              <a:custGeom>
                <a:avLst/>
                <a:gdLst>
                  <a:gd name="T0" fmla="*/ 0 w 12"/>
                  <a:gd name="T1" fmla="*/ 0 h 16"/>
                  <a:gd name="T2" fmla="*/ 6 w 12"/>
                  <a:gd name="T3" fmla="*/ 9 h 16"/>
                  <a:gd name="T4" fmla="*/ 9 w 12"/>
                  <a:gd name="T5" fmla="*/ 12 h 16"/>
                  <a:gd name="T6" fmla="*/ 12 w 12"/>
                  <a:gd name="T7" fmla="*/ 16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6">
                    <a:moveTo>
                      <a:pt x="0" y="0"/>
                    </a:moveTo>
                    <a:lnTo>
                      <a:pt x="6" y="9"/>
                    </a:lnTo>
                    <a:lnTo>
                      <a:pt x="9" y="12"/>
                    </a:lnTo>
                    <a:lnTo>
                      <a:pt x="12" y="16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4" name="Freeform 97">
                <a:extLst>
                  <a:ext uri="{FF2B5EF4-FFF2-40B4-BE49-F238E27FC236}">
                    <a16:creationId xmlns:a16="http://schemas.microsoft.com/office/drawing/2014/main" id="{B2C74DB1-0768-49B3-B37A-C1A182508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8" y="3884"/>
                <a:ext cx="10" cy="3"/>
              </a:xfrm>
              <a:custGeom>
                <a:avLst/>
                <a:gdLst>
                  <a:gd name="T0" fmla="*/ 0 w 10"/>
                  <a:gd name="T1" fmla="*/ 0 h 3"/>
                  <a:gd name="T2" fmla="*/ 4 w 10"/>
                  <a:gd name="T3" fmla="*/ 3 h 3"/>
                  <a:gd name="T4" fmla="*/ 10 w 10"/>
                  <a:gd name="T5" fmla="*/ 3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3">
                    <a:moveTo>
                      <a:pt x="0" y="0"/>
                    </a:moveTo>
                    <a:lnTo>
                      <a:pt x="4" y="3"/>
                    </a:lnTo>
                    <a:lnTo>
                      <a:pt x="10" y="3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5" name="Freeform 98">
                <a:extLst>
                  <a:ext uri="{FF2B5EF4-FFF2-40B4-BE49-F238E27FC236}">
                    <a16:creationId xmlns:a16="http://schemas.microsoft.com/office/drawing/2014/main" id="{BCA7F274-1F06-4C36-AD1D-7CDA1F93B9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8" y="3879"/>
                <a:ext cx="12" cy="8"/>
              </a:xfrm>
              <a:custGeom>
                <a:avLst/>
                <a:gdLst>
                  <a:gd name="T0" fmla="*/ 0 w 12"/>
                  <a:gd name="T1" fmla="*/ 8 h 8"/>
                  <a:gd name="T2" fmla="*/ 6 w 12"/>
                  <a:gd name="T3" fmla="*/ 6 h 8"/>
                  <a:gd name="T4" fmla="*/ 12 w 12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8">
                    <a:moveTo>
                      <a:pt x="0" y="8"/>
                    </a:moveTo>
                    <a:lnTo>
                      <a:pt x="6" y="6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6" name="Freeform 99">
                <a:extLst>
                  <a:ext uri="{FF2B5EF4-FFF2-40B4-BE49-F238E27FC236}">
                    <a16:creationId xmlns:a16="http://schemas.microsoft.com/office/drawing/2014/main" id="{2D36D145-BE32-46A7-9F1E-45F6CE3938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0" y="3860"/>
                <a:ext cx="10" cy="19"/>
              </a:xfrm>
              <a:custGeom>
                <a:avLst/>
                <a:gdLst>
                  <a:gd name="T0" fmla="*/ 0 w 10"/>
                  <a:gd name="T1" fmla="*/ 19 h 19"/>
                  <a:gd name="T2" fmla="*/ 2 w 10"/>
                  <a:gd name="T3" fmla="*/ 16 h 19"/>
                  <a:gd name="T4" fmla="*/ 5 w 10"/>
                  <a:gd name="T5" fmla="*/ 10 h 19"/>
                  <a:gd name="T6" fmla="*/ 10 w 10"/>
                  <a:gd name="T7" fmla="*/ 0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9">
                    <a:moveTo>
                      <a:pt x="0" y="19"/>
                    </a:moveTo>
                    <a:lnTo>
                      <a:pt x="2" y="16"/>
                    </a:lnTo>
                    <a:lnTo>
                      <a:pt x="5" y="10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7" name="Freeform 100">
                <a:extLst>
                  <a:ext uri="{FF2B5EF4-FFF2-40B4-BE49-F238E27FC236}">
                    <a16:creationId xmlns:a16="http://schemas.microsoft.com/office/drawing/2014/main" id="{E3285BBD-871D-461E-A74C-6540D62835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0" y="3836"/>
                <a:ext cx="10" cy="24"/>
              </a:xfrm>
              <a:custGeom>
                <a:avLst/>
                <a:gdLst>
                  <a:gd name="T0" fmla="*/ 0 w 10"/>
                  <a:gd name="T1" fmla="*/ 24 h 24"/>
                  <a:gd name="T2" fmla="*/ 5 w 10"/>
                  <a:gd name="T3" fmla="*/ 12 h 24"/>
                  <a:gd name="T4" fmla="*/ 10 w 10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4">
                    <a:moveTo>
                      <a:pt x="0" y="24"/>
                    </a:moveTo>
                    <a:lnTo>
                      <a:pt x="5" y="1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8" name="Freeform 101">
                <a:extLst>
                  <a:ext uri="{FF2B5EF4-FFF2-40B4-BE49-F238E27FC236}">
                    <a16:creationId xmlns:a16="http://schemas.microsoft.com/office/drawing/2014/main" id="{73862F30-BE53-4C62-92E7-F017A2481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0" y="3810"/>
                <a:ext cx="12" cy="26"/>
              </a:xfrm>
              <a:custGeom>
                <a:avLst/>
                <a:gdLst>
                  <a:gd name="T0" fmla="*/ 0 w 12"/>
                  <a:gd name="T1" fmla="*/ 26 h 26"/>
                  <a:gd name="T2" fmla="*/ 6 w 12"/>
                  <a:gd name="T3" fmla="*/ 13 h 26"/>
                  <a:gd name="T4" fmla="*/ 10 w 12"/>
                  <a:gd name="T5" fmla="*/ 6 h 26"/>
                  <a:gd name="T6" fmla="*/ 12 w 12"/>
                  <a:gd name="T7" fmla="*/ 0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26">
                    <a:moveTo>
                      <a:pt x="0" y="26"/>
                    </a:moveTo>
                    <a:lnTo>
                      <a:pt x="6" y="13"/>
                    </a:lnTo>
                    <a:lnTo>
                      <a:pt x="10" y="6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9" name="Freeform 102">
                <a:extLst>
                  <a:ext uri="{FF2B5EF4-FFF2-40B4-BE49-F238E27FC236}">
                    <a16:creationId xmlns:a16="http://schemas.microsoft.com/office/drawing/2014/main" id="{1DEBF4F0-1A0B-4E0C-BDFD-8E679CC04B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2" y="3792"/>
                <a:ext cx="10" cy="18"/>
              </a:xfrm>
              <a:custGeom>
                <a:avLst/>
                <a:gdLst>
                  <a:gd name="T0" fmla="*/ 0 w 10"/>
                  <a:gd name="T1" fmla="*/ 18 h 18"/>
                  <a:gd name="T2" fmla="*/ 6 w 10"/>
                  <a:gd name="T3" fmla="*/ 8 h 18"/>
                  <a:gd name="T4" fmla="*/ 8 w 10"/>
                  <a:gd name="T5" fmla="*/ 3 h 18"/>
                  <a:gd name="T6" fmla="*/ 10 w 10"/>
                  <a:gd name="T7" fmla="*/ 0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8">
                    <a:moveTo>
                      <a:pt x="0" y="18"/>
                    </a:moveTo>
                    <a:lnTo>
                      <a:pt x="6" y="8"/>
                    </a:lnTo>
                    <a:lnTo>
                      <a:pt x="8" y="3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0" name="Freeform 103">
                <a:extLst>
                  <a:ext uri="{FF2B5EF4-FFF2-40B4-BE49-F238E27FC236}">
                    <a16:creationId xmlns:a16="http://schemas.microsoft.com/office/drawing/2014/main" id="{FDAE8187-59F7-4B15-A407-FD6C592035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2" y="3785"/>
                <a:ext cx="11" cy="7"/>
              </a:xfrm>
              <a:custGeom>
                <a:avLst/>
                <a:gdLst>
                  <a:gd name="T0" fmla="*/ 0 w 11"/>
                  <a:gd name="T1" fmla="*/ 7 h 7"/>
                  <a:gd name="T2" fmla="*/ 5 w 11"/>
                  <a:gd name="T3" fmla="*/ 2 h 7"/>
                  <a:gd name="T4" fmla="*/ 11 w 11"/>
                  <a:gd name="T5" fmla="*/ 0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0" y="7"/>
                    </a:moveTo>
                    <a:lnTo>
                      <a:pt x="5" y="2"/>
                    </a:lnTo>
                    <a:lnTo>
                      <a:pt x="11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1" name="Freeform 104">
                <a:extLst>
                  <a:ext uri="{FF2B5EF4-FFF2-40B4-BE49-F238E27FC236}">
                    <a16:creationId xmlns:a16="http://schemas.microsoft.com/office/drawing/2014/main" id="{FB3D35E9-3AD9-42EF-9ED8-A92F4AB56D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3" y="3785"/>
                <a:ext cx="11" cy="4"/>
              </a:xfrm>
              <a:custGeom>
                <a:avLst/>
                <a:gdLst>
                  <a:gd name="T0" fmla="*/ 0 w 11"/>
                  <a:gd name="T1" fmla="*/ 0 h 4"/>
                  <a:gd name="T2" fmla="*/ 5 w 11"/>
                  <a:gd name="T3" fmla="*/ 1 h 4"/>
                  <a:gd name="T4" fmla="*/ 11 w 11"/>
                  <a:gd name="T5" fmla="*/ 4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4">
                    <a:moveTo>
                      <a:pt x="0" y="0"/>
                    </a:moveTo>
                    <a:lnTo>
                      <a:pt x="5" y="1"/>
                    </a:lnTo>
                    <a:lnTo>
                      <a:pt x="11" y="4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2" name="Freeform 105">
                <a:extLst>
                  <a:ext uri="{FF2B5EF4-FFF2-40B4-BE49-F238E27FC236}">
                    <a16:creationId xmlns:a16="http://schemas.microsoft.com/office/drawing/2014/main" id="{FC2B7E85-EB7D-4D55-92FC-31E3D0E752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4" y="3789"/>
                <a:ext cx="11" cy="17"/>
              </a:xfrm>
              <a:custGeom>
                <a:avLst/>
                <a:gdLst>
                  <a:gd name="T0" fmla="*/ 0 w 11"/>
                  <a:gd name="T1" fmla="*/ 0 h 17"/>
                  <a:gd name="T2" fmla="*/ 3 w 11"/>
                  <a:gd name="T3" fmla="*/ 4 h 17"/>
                  <a:gd name="T4" fmla="*/ 6 w 11"/>
                  <a:gd name="T5" fmla="*/ 7 h 17"/>
                  <a:gd name="T6" fmla="*/ 11 w 11"/>
                  <a:gd name="T7" fmla="*/ 17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7">
                    <a:moveTo>
                      <a:pt x="0" y="0"/>
                    </a:moveTo>
                    <a:lnTo>
                      <a:pt x="3" y="4"/>
                    </a:lnTo>
                    <a:lnTo>
                      <a:pt x="6" y="7"/>
                    </a:lnTo>
                    <a:lnTo>
                      <a:pt x="11" y="17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3" name="Freeform 106">
                <a:extLst>
                  <a:ext uri="{FF2B5EF4-FFF2-40B4-BE49-F238E27FC236}">
                    <a16:creationId xmlns:a16="http://schemas.microsoft.com/office/drawing/2014/main" id="{B6655D64-DD54-48C1-BBCE-B9935E30CD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5" y="3806"/>
                <a:ext cx="10" cy="24"/>
              </a:xfrm>
              <a:custGeom>
                <a:avLst/>
                <a:gdLst>
                  <a:gd name="T0" fmla="*/ 0 w 10"/>
                  <a:gd name="T1" fmla="*/ 0 h 24"/>
                  <a:gd name="T2" fmla="*/ 2 w 10"/>
                  <a:gd name="T3" fmla="*/ 5 h 24"/>
                  <a:gd name="T4" fmla="*/ 4 w 10"/>
                  <a:gd name="T5" fmla="*/ 11 h 24"/>
                  <a:gd name="T6" fmla="*/ 10 w 10"/>
                  <a:gd name="T7" fmla="*/ 24 h 2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4">
                    <a:moveTo>
                      <a:pt x="0" y="0"/>
                    </a:moveTo>
                    <a:lnTo>
                      <a:pt x="2" y="5"/>
                    </a:lnTo>
                    <a:lnTo>
                      <a:pt x="4" y="11"/>
                    </a:lnTo>
                    <a:lnTo>
                      <a:pt x="10" y="24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4" name="Freeform 107">
                <a:extLst>
                  <a:ext uri="{FF2B5EF4-FFF2-40B4-BE49-F238E27FC236}">
                    <a16:creationId xmlns:a16="http://schemas.microsoft.com/office/drawing/2014/main" id="{5156CE20-D6A0-4F95-92F5-52FABD1126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5" y="3830"/>
                <a:ext cx="12" cy="25"/>
              </a:xfrm>
              <a:custGeom>
                <a:avLst/>
                <a:gdLst>
                  <a:gd name="T0" fmla="*/ 0 w 12"/>
                  <a:gd name="T1" fmla="*/ 0 h 25"/>
                  <a:gd name="T2" fmla="*/ 6 w 12"/>
                  <a:gd name="T3" fmla="*/ 12 h 25"/>
                  <a:gd name="T4" fmla="*/ 12 w 12"/>
                  <a:gd name="T5" fmla="*/ 2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5">
                    <a:moveTo>
                      <a:pt x="0" y="0"/>
                    </a:moveTo>
                    <a:lnTo>
                      <a:pt x="6" y="12"/>
                    </a:lnTo>
                    <a:lnTo>
                      <a:pt x="12" y="25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5" name="Freeform 108">
                <a:extLst>
                  <a:ext uri="{FF2B5EF4-FFF2-40B4-BE49-F238E27FC236}">
                    <a16:creationId xmlns:a16="http://schemas.microsoft.com/office/drawing/2014/main" id="{4731F142-F7D5-4C77-A359-277B106577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7" y="3855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4 w 10"/>
                  <a:gd name="T3" fmla="*/ 12 h 21"/>
                  <a:gd name="T4" fmla="*/ 8 w 10"/>
                  <a:gd name="T5" fmla="*/ 16 h 21"/>
                  <a:gd name="T6" fmla="*/ 10 w 10"/>
                  <a:gd name="T7" fmla="*/ 21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1">
                    <a:moveTo>
                      <a:pt x="0" y="0"/>
                    </a:moveTo>
                    <a:lnTo>
                      <a:pt x="4" y="12"/>
                    </a:lnTo>
                    <a:lnTo>
                      <a:pt x="8" y="16"/>
                    </a:lnTo>
                    <a:lnTo>
                      <a:pt x="10" y="21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6" name="Freeform 109">
                <a:extLst>
                  <a:ext uri="{FF2B5EF4-FFF2-40B4-BE49-F238E27FC236}">
                    <a16:creationId xmlns:a16="http://schemas.microsoft.com/office/drawing/2014/main" id="{07D1CEE2-8269-4BE8-B6B3-0458811FE4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7" y="3876"/>
                <a:ext cx="12" cy="11"/>
              </a:xfrm>
              <a:custGeom>
                <a:avLst/>
                <a:gdLst>
                  <a:gd name="T0" fmla="*/ 0 w 12"/>
                  <a:gd name="T1" fmla="*/ 0 h 11"/>
                  <a:gd name="T2" fmla="*/ 6 w 12"/>
                  <a:gd name="T3" fmla="*/ 7 h 11"/>
                  <a:gd name="T4" fmla="*/ 9 w 12"/>
                  <a:gd name="T5" fmla="*/ 10 h 11"/>
                  <a:gd name="T6" fmla="*/ 12 w 12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1">
                    <a:moveTo>
                      <a:pt x="0" y="0"/>
                    </a:moveTo>
                    <a:lnTo>
                      <a:pt x="6" y="7"/>
                    </a:lnTo>
                    <a:lnTo>
                      <a:pt x="9" y="10"/>
                    </a:lnTo>
                    <a:lnTo>
                      <a:pt x="12" y="11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7" name="Freeform 110">
                <a:extLst>
                  <a:ext uri="{FF2B5EF4-FFF2-40B4-BE49-F238E27FC236}">
                    <a16:creationId xmlns:a16="http://schemas.microsoft.com/office/drawing/2014/main" id="{E0B3BC81-8C83-48C7-9B10-F8E45FF75D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9" y="3885"/>
                <a:ext cx="10" cy="4"/>
              </a:xfrm>
              <a:custGeom>
                <a:avLst/>
                <a:gdLst>
                  <a:gd name="T0" fmla="*/ 0 w 10"/>
                  <a:gd name="T1" fmla="*/ 2 h 4"/>
                  <a:gd name="T2" fmla="*/ 2 w 10"/>
                  <a:gd name="T3" fmla="*/ 4 h 4"/>
                  <a:gd name="T4" fmla="*/ 5 w 10"/>
                  <a:gd name="T5" fmla="*/ 2 h 4"/>
                  <a:gd name="T6" fmla="*/ 10 w 10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4">
                    <a:moveTo>
                      <a:pt x="0" y="2"/>
                    </a:moveTo>
                    <a:lnTo>
                      <a:pt x="2" y="4"/>
                    </a:lnTo>
                    <a:lnTo>
                      <a:pt x="5" y="2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8" name="Freeform 111">
                <a:extLst>
                  <a:ext uri="{FF2B5EF4-FFF2-40B4-BE49-F238E27FC236}">
                    <a16:creationId xmlns:a16="http://schemas.microsoft.com/office/drawing/2014/main" id="{ABD7DB91-10E1-4F8C-837A-3632973179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9" y="3872"/>
                <a:ext cx="10" cy="13"/>
              </a:xfrm>
              <a:custGeom>
                <a:avLst/>
                <a:gdLst>
                  <a:gd name="T0" fmla="*/ 0 w 10"/>
                  <a:gd name="T1" fmla="*/ 13 h 13"/>
                  <a:gd name="T2" fmla="*/ 5 w 10"/>
                  <a:gd name="T3" fmla="*/ 8 h 13"/>
                  <a:gd name="T4" fmla="*/ 10 w 10"/>
                  <a:gd name="T5" fmla="*/ 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3">
                    <a:moveTo>
                      <a:pt x="0" y="13"/>
                    </a:moveTo>
                    <a:lnTo>
                      <a:pt x="5" y="8"/>
                    </a:lnTo>
                    <a:lnTo>
                      <a:pt x="10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9" name="Freeform 112">
                <a:extLst>
                  <a:ext uri="{FF2B5EF4-FFF2-40B4-BE49-F238E27FC236}">
                    <a16:creationId xmlns:a16="http://schemas.microsoft.com/office/drawing/2014/main" id="{3AA57A50-3EE6-4EAE-977F-EF5DEE943D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9" y="3849"/>
                <a:ext cx="12" cy="23"/>
              </a:xfrm>
              <a:custGeom>
                <a:avLst/>
                <a:gdLst>
                  <a:gd name="T0" fmla="*/ 0 w 12"/>
                  <a:gd name="T1" fmla="*/ 23 h 23"/>
                  <a:gd name="T2" fmla="*/ 3 w 12"/>
                  <a:gd name="T3" fmla="*/ 19 h 23"/>
                  <a:gd name="T4" fmla="*/ 6 w 12"/>
                  <a:gd name="T5" fmla="*/ 13 h 23"/>
                  <a:gd name="T6" fmla="*/ 12 w 12"/>
                  <a:gd name="T7" fmla="*/ 0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23">
                    <a:moveTo>
                      <a:pt x="0" y="23"/>
                    </a:moveTo>
                    <a:lnTo>
                      <a:pt x="3" y="19"/>
                    </a:lnTo>
                    <a:lnTo>
                      <a:pt x="6" y="13"/>
                    </a:lnTo>
                    <a:lnTo>
                      <a:pt x="12" y="0"/>
                    </a:lnTo>
                  </a:path>
                </a:pathLst>
              </a:custGeom>
              <a:noFill/>
              <a:ln w="8001">
                <a:solidFill>
                  <a:srgbClr val="000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50" name="Freeform 113">
              <a:extLst>
                <a:ext uri="{FF2B5EF4-FFF2-40B4-BE49-F238E27FC236}">
                  <a16:creationId xmlns:a16="http://schemas.microsoft.com/office/drawing/2014/main" id="{CAA3FD99-2D62-4967-824C-992D5587ECD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" y="2358"/>
              <a:ext cx="66" cy="44"/>
            </a:xfrm>
            <a:custGeom>
              <a:avLst/>
              <a:gdLst>
                <a:gd name="T0" fmla="*/ 0 w 84"/>
                <a:gd name="T1" fmla="*/ 66 h 36"/>
                <a:gd name="T2" fmla="*/ 19 w 84"/>
                <a:gd name="T3" fmla="*/ 11 h 36"/>
                <a:gd name="T4" fmla="*/ 41 w 84"/>
                <a:gd name="T5" fmla="*/ 0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" h="36">
                  <a:moveTo>
                    <a:pt x="0" y="36"/>
                  </a:moveTo>
                  <a:cubicBezTo>
                    <a:pt x="12" y="24"/>
                    <a:pt x="24" y="12"/>
                    <a:pt x="38" y="6"/>
                  </a:cubicBezTo>
                  <a:cubicBezTo>
                    <a:pt x="52" y="0"/>
                    <a:pt x="75" y="2"/>
                    <a:pt x="84" y="0"/>
                  </a:cubicBezTo>
                </a:path>
              </a:pathLst>
            </a:custGeom>
            <a:noFill/>
            <a:ln w="9525" cap="flat" cmpd="sng">
              <a:solidFill>
                <a:srgbClr val="000080"/>
              </a:solidFill>
              <a:prstDash val="solid"/>
              <a:miter lim="800000"/>
              <a:headEnd type="none" w="med" len="med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3122" name="Text Box 114">
            <a:extLst>
              <a:ext uri="{FF2B5EF4-FFF2-40B4-BE49-F238E27FC236}">
                <a16:creationId xmlns:a16="http://schemas.microsoft.com/office/drawing/2014/main" id="{61F63F9F-F0AC-458A-9A63-52AAAF135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6388" y="4665663"/>
            <a:ext cx="2044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Photon of light</a:t>
            </a:r>
          </a:p>
        </p:txBody>
      </p:sp>
      <p:sp>
        <p:nvSpPr>
          <p:cNvPr id="43123" name="Line 115">
            <a:extLst>
              <a:ext uri="{FF2B5EF4-FFF2-40B4-BE49-F238E27FC236}">
                <a16:creationId xmlns:a16="http://schemas.microsoft.com/office/drawing/2014/main" id="{4E7FA130-8024-4BA2-97BF-02551E9FC7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97600" y="5051425"/>
            <a:ext cx="827088" cy="5651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pat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2.5E-6 -4.85549E-6 C -2.5E-6 0.0918 -0.05607 0.16648 -0.125 0.16648 C -0.19392 0.16648 -0.25 0.0918 -0.25 -4.85549E-6 C -0.25 -0.09179 -0.19392 -0.16647 -0.125 -0.16647 C -0.05607 -0.16647 -2.5E-6 -0.09179 -2.5E-6 -4.85549E-6 Z " pathEditMode="relative" rAng="5400000" ptsTypes="fffff">
                                      <p:cBhvr>
                                        <p:cTn id="23" dur="2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"/>
                                            </p:cond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" presetClass="exit" presetSubtype="9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43018" grpId="0" animBg="1"/>
      <p:bldP spid="43019" grpId="0" animBg="1"/>
      <p:bldP spid="43019" grpId="1" animBg="1"/>
      <p:bldP spid="43019" grpId="2" animBg="1"/>
      <p:bldP spid="43122" grpId="0"/>
    </p:bld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1742</Words>
  <Application>Microsoft Office PowerPoint</Application>
  <PresentationFormat>On-screen Show (4:3)</PresentationFormat>
  <Paragraphs>214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Cambria Math</vt:lpstr>
      <vt:lpstr>Times New Roman</vt:lpstr>
      <vt:lpstr>Verdana</vt:lpstr>
      <vt:lpstr>Wingdings</vt:lpstr>
      <vt:lpstr>Bold Stripes</vt:lpstr>
      <vt:lpstr>Quantum Theory &amp; the History of Light</vt:lpstr>
      <vt:lpstr>Is Light a Ray, Wave or Particle?</vt:lpstr>
      <vt:lpstr>Wave Theory of Light: Thomas Young (1773 – 1829)-revisited </vt:lpstr>
      <vt:lpstr>Max Planck &amp; Blackbody Radiation (1899 – 1900)</vt:lpstr>
      <vt:lpstr>Quantization of Energy</vt:lpstr>
      <vt:lpstr>Quantum Energy Units</vt:lpstr>
      <vt:lpstr>Example #1:</vt:lpstr>
      <vt:lpstr>The Photoelectric Effect (1905 – 1909)</vt:lpstr>
      <vt:lpstr>The Photoelectric Effect</vt:lpstr>
      <vt:lpstr>The Photoelectric Effect(cont.)</vt:lpstr>
      <vt:lpstr>The Photoelectric Effect (cont.)  KEe=hf–hfo</vt:lpstr>
      <vt:lpstr>Example #2:</vt:lpstr>
      <vt:lpstr>Example #3:</vt:lpstr>
      <vt:lpstr>Applications of the Photoelectric Effect</vt:lpstr>
      <vt:lpstr>Wave-Particle Duality of Light</vt:lpstr>
      <vt:lpstr>Wave-Particle Duality of Light</vt:lpstr>
      <vt:lpstr>Wave-Particle Duality of Light The Compton Effect (1922)</vt:lpstr>
      <vt:lpstr>Wavelike Behavior of Particles (1924)</vt:lpstr>
      <vt:lpstr>Example #4:</vt:lpstr>
      <vt:lpstr>Particles vs. Waves (Light)</vt:lpstr>
      <vt:lpstr>Wavelike Behavior of Particles</vt:lpstr>
      <vt:lpstr>Particles vs. Waves</vt:lpstr>
      <vt:lpstr>Key Ideas</vt:lpstr>
      <vt:lpstr>Key Ideas</vt:lpstr>
      <vt:lpstr>Young Double-Slit Experiment</vt:lpstr>
      <vt:lpstr>Max Planck &amp; Blackbody Radiation (1899 – 1900)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Theory &amp; the History of Light</dc:title>
  <dc:creator>Charlie Ropes</dc:creator>
  <cp:lastModifiedBy>Charlie Ropes</cp:lastModifiedBy>
  <cp:revision>6</cp:revision>
  <dcterms:created xsi:type="dcterms:W3CDTF">2020-05-31T21:31:23Z</dcterms:created>
  <dcterms:modified xsi:type="dcterms:W3CDTF">2022-06-03T02:47:54Z</dcterms:modified>
</cp:coreProperties>
</file>